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319" r:id="rId12"/>
    <p:sldId id="285" r:id="rId13"/>
    <p:sldId id="286" r:id="rId14"/>
    <p:sldId id="287" r:id="rId15"/>
    <p:sldId id="295" r:id="rId16"/>
    <p:sldId id="296" r:id="rId17"/>
    <p:sldId id="294" r:id="rId18"/>
    <p:sldId id="297" r:id="rId19"/>
    <p:sldId id="298" r:id="rId20"/>
    <p:sldId id="310" r:id="rId21"/>
    <p:sldId id="300" r:id="rId22"/>
    <p:sldId id="301" r:id="rId23"/>
    <p:sldId id="303" r:id="rId24"/>
    <p:sldId id="320" r:id="rId25"/>
    <p:sldId id="317" r:id="rId26"/>
    <p:sldId id="313" r:id="rId27"/>
    <p:sldId id="321" r:id="rId28"/>
    <p:sldId id="322" r:id="rId29"/>
    <p:sldId id="316" r:id="rId30"/>
    <p:sldId id="315" r:id="rId31"/>
    <p:sldId id="288" r:id="rId32"/>
    <p:sldId id="289" r:id="rId33"/>
    <p:sldId id="290" r:id="rId34"/>
    <p:sldId id="291" r:id="rId35"/>
    <p:sldId id="292" r:id="rId36"/>
    <p:sldId id="293" r:id="rId37"/>
    <p:sldId id="304" r:id="rId38"/>
    <p:sldId id="305" r:id="rId39"/>
    <p:sldId id="306" r:id="rId40"/>
    <p:sldId id="308" r:id="rId41"/>
    <p:sldId id="309" r:id="rId42"/>
    <p:sldId id="258" r:id="rId43"/>
  </p:sldIdLst>
  <p:sldSz cx="9144000" cy="6858000" type="screen4x3"/>
  <p:notesSz cx="9144000" cy="6858000"/>
  <p:defaultTextStyle>
    <a:defPPr>
      <a:defRPr lang="en-US"/>
    </a:defPPr>
    <a:lvl1pPr marL="0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F8EA2AA-3AC6-184D-BB71-7F0F57CB581C}">
          <p14:sldIdLst>
            <p14:sldId id="256"/>
            <p14:sldId id="257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319"/>
            <p14:sldId id="285"/>
            <p14:sldId id="286"/>
            <p14:sldId id="287"/>
            <p14:sldId id="295"/>
            <p14:sldId id="296"/>
            <p14:sldId id="294"/>
            <p14:sldId id="297"/>
            <p14:sldId id="298"/>
            <p14:sldId id="310"/>
            <p14:sldId id="300"/>
            <p14:sldId id="301"/>
            <p14:sldId id="303"/>
            <p14:sldId id="320"/>
            <p14:sldId id="317"/>
            <p14:sldId id="313"/>
            <p14:sldId id="321"/>
            <p14:sldId id="322"/>
            <p14:sldId id="316"/>
            <p14:sldId id="315"/>
            <p14:sldId id="288"/>
            <p14:sldId id="289"/>
            <p14:sldId id="290"/>
            <p14:sldId id="291"/>
            <p14:sldId id="292"/>
            <p14:sldId id="293"/>
            <p14:sldId id="304"/>
            <p14:sldId id="305"/>
            <p14:sldId id="306"/>
            <p14:sldId id="308"/>
            <p14:sldId id="309"/>
            <p14:sldId id="2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D15"/>
    <a:srgbClr val="5A5A59"/>
    <a:srgbClr val="D63E2E"/>
    <a:srgbClr val="474746"/>
    <a:srgbClr val="2A2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0" autoAdjust="0"/>
  </p:normalViewPr>
  <p:slideViewPr>
    <p:cSldViewPr snapToGrid="0" snapToObjects="1">
      <p:cViewPr varScale="1">
        <p:scale>
          <a:sx n="66" d="100"/>
          <a:sy n="66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6"/>
    </p:cViewPr>
  </p:sorterViewPr>
  <p:notesViewPr>
    <p:cSldViewPr snapToGrid="0" snapToObjects="1">
      <p:cViewPr varScale="1">
        <p:scale>
          <a:sx n="125" d="100"/>
          <a:sy n="125" d="100"/>
        </p:scale>
        <p:origin x="-3272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9F73E-6514-484D-AED0-E616D39F262A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D9CD6-88E5-CD48-85EC-E5CD2CA04F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50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C145B-F161-7D41-B934-884A276EBA70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JJHJJJGJJ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E7AD0-AAFD-B44E-AB2D-AFC7817162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3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48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ePORTUGUÊSe is a place where these health professionals can express themselves, request information, find a document, share their experiences, and ask for advice. It gives them a sense of belonging. They feel less isolated.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73F78-6C66-4976-A60B-41CDA9AFF7F2}" type="slidenum">
              <a:rPr lang="en-US"/>
              <a:pPr/>
              <a:t>19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73F78-6C66-4976-A60B-41CDA9AFF7F2}" type="slidenum">
              <a:rPr lang="en-US"/>
              <a:pPr/>
              <a:t>20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73F78-6C66-4976-A60B-41CDA9AFF7F2}" type="slidenum">
              <a:rPr lang="en-US"/>
              <a:pPr/>
              <a:t>21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Isso</a:t>
            </a:r>
            <a:r>
              <a:rPr lang="en-GB" dirty="0" smtClean="0"/>
              <a:t> </a:t>
            </a:r>
            <a:r>
              <a:rPr lang="en-GB" dirty="0" err="1" smtClean="0"/>
              <a:t>significa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criativos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falamos</a:t>
            </a:r>
            <a:r>
              <a:rPr lang="en-GB" baseline="0" dirty="0" smtClean="0"/>
              <a:t> em </a:t>
            </a:r>
            <a:r>
              <a:rPr lang="en-GB" baseline="0" dirty="0" err="1" smtClean="0"/>
              <a:t>acesso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informação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capacitação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recursos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humanos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telefones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inteligentes</a:t>
            </a:r>
            <a:r>
              <a:rPr lang="en-GB" baseline="0" dirty="0" smtClean="0"/>
              <a:t> e etc…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Because we live in a globalized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4C9F9-A4A3-493E-BB78-F02B906AD98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2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Isso</a:t>
            </a:r>
            <a:r>
              <a:rPr lang="en-GB" dirty="0" smtClean="0"/>
              <a:t> </a:t>
            </a:r>
            <a:r>
              <a:rPr lang="en-GB" dirty="0" err="1" smtClean="0"/>
              <a:t>significa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criativos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falamos</a:t>
            </a:r>
            <a:r>
              <a:rPr lang="en-GB" baseline="0" dirty="0" smtClean="0"/>
              <a:t> em </a:t>
            </a:r>
            <a:r>
              <a:rPr lang="en-GB" baseline="0" dirty="0" err="1" smtClean="0"/>
              <a:t>acesso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informação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capacitação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recursos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humanos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telefones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inteligentes</a:t>
            </a:r>
            <a:r>
              <a:rPr lang="en-GB" baseline="0" dirty="0" smtClean="0"/>
              <a:t> e etc…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Isso</a:t>
            </a:r>
            <a:r>
              <a:rPr lang="en-GB" dirty="0" smtClean="0"/>
              <a:t> </a:t>
            </a:r>
            <a:r>
              <a:rPr lang="en-GB" dirty="0" err="1" smtClean="0"/>
              <a:t>significa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criativos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falamos</a:t>
            </a:r>
            <a:r>
              <a:rPr lang="en-GB" baseline="0" dirty="0" smtClean="0"/>
              <a:t> em </a:t>
            </a:r>
            <a:r>
              <a:rPr lang="en-GB" baseline="0" dirty="0" err="1" smtClean="0"/>
              <a:t>acesso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informação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capacitação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recursos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humanos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telefones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inteligentes</a:t>
            </a:r>
            <a:r>
              <a:rPr lang="en-GB" baseline="0" dirty="0" smtClean="0"/>
              <a:t> e etc…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48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audience</a:t>
            </a:r>
            <a:r>
              <a:rPr lang="en-US" baseline="0" dirty="0" smtClean="0"/>
              <a:t> deserves to be treated like royalty.  Design a presentation that meets their needs, not just yours.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7AD0-AAFD-B44E-AB2D-AFC78171623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4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4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7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view this presentation, first, turn up your volume and second,</a:t>
            </a:r>
            <a:r>
              <a:rPr lang="en-US" baseline="0" dirty="0" smtClean="0"/>
              <a:t> launch the self-running slide show.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view this presentation, first, turn up your volume and second,</a:t>
            </a:r>
            <a:r>
              <a:rPr lang="en-US" baseline="0" dirty="0" smtClean="0"/>
              <a:t> launch the self-running slide show.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view this presentation, first, turn up your volume and second,</a:t>
            </a:r>
            <a:r>
              <a:rPr lang="en-US" baseline="0" dirty="0" smtClean="0"/>
              <a:t> launch the self-running slide show.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ePORTUGUÊSe is a place where these health professionals can express themselves, request information, find a document, share their experiences, and ask for advice. It gives them a sense of belonging. They feel less isolated.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3966462"/>
            <a:ext cx="7772400" cy="1470025"/>
          </a:xfrm>
          <a:prstGeom prst="rect">
            <a:avLst/>
          </a:prstGeom>
        </p:spPr>
        <p:txBody>
          <a:bodyPr vert="horz" lIns="87276" tIns="43638" rIns="87276" bIns="43638" rtlCol="0" anchor="ctr">
            <a:normAutofit/>
          </a:bodyPr>
          <a:lstStyle>
            <a:lvl1pPr algn="ctr" defTabSz="497754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solidFill>
                <a:srgbClr val="2A2A28"/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RNP_FORUM_TELES-SAÚDE_2014_Apresentação-pptx_4;3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2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3143" y="4273427"/>
            <a:ext cx="6649195" cy="1360371"/>
          </a:xfrm>
          <a:prstGeom prst="rect">
            <a:avLst/>
          </a:prstGeom>
          <a:noFill/>
        </p:spPr>
        <p:txBody>
          <a:bodyPr lIns="80165" tIns="40083" rIns="80165" bIns="40083" anchor="ctr" anchorCtr="0">
            <a:normAutofit/>
          </a:bodyPr>
          <a:lstStyle>
            <a:lvl1pPr marL="0" indent="0" algn="ctr">
              <a:buNone/>
              <a:defRPr sz="3500" b="1" i="0" strike="noStrike" cap="none" normalizeH="0" baseline="0">
                <a:solidFill>
                  <a:srgbClr val="2A2A28"/>
                </a:solidFill>
                <a:latin typeface="Arial"/>
                <a:cs typeface="Arial Bold"/>
              </a:defRPr>
            </a:lvl1pPr>
            <a:lvl2pPr marL="400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1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2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33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04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049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057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066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z="3500" b="1" dirty="0" smtClean="0">
                <a:solidFill>
                  <a:srgbClr val="2A2A28"/>
                </a:solidFill>
                <a:latin typeface="Myriad Pro"/>
                <a:cs typeface="Myriad Pro"/>
              </a:rPr>
              <a:t>Lorem ipsum dolor sit amet, </a:t>
            </a:r>
            <a:br>
              <a:rPr lang="ro-RO" sz="3500" b="1" dirty="0" smtClean="0">
                <a:solidFill>
                  <a:srgbClr val="2A2A28"/>
                </a:solidFill>
                <a:latin typeface="Myriad Pro"/>
                <a:cs typeface="Myriad Pro"/>
              </a:rPr>
            </a:br>
            <a:r>
              <a:rPr lang="ro-RO" sz="3500" b="1" dirty="0" smtClean="0">
                <a:solidFill>
                  <a:srgbClr val="2A2A28"/>
                </a:solidFill>
                <a:latin typeface="Myriad Pro"/>
                <a:cs typeface="Myriad Pro"/>
              </a:rPr>
              <a:t>consectetuer adipiscing elit.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610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22158D-428B-4987-8B28-745A2AFA1252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2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22158D-428B-4987-8B28-745A2AFA1252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53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946259"/>
      </p:ext>
    </p:extLst>
  </p:cSld>
  <p:clrMapOvr>
    <a:masterClrMapping/>
  </p:clrMapOvr>
  <p:transition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NP_FORUM_TELES-SAÚDE_2014_Apresentação-pptx_4;3px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12" name="Espaço Reservado para Texto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4036" y="3598640"/>
            <a:ext cx="7480343" cy="1925997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Font typeface="Arial" pitchFamily="34" charset="0"/>
              <a:buChar char="•"/>
              <a:defRPr sz="1500">
                <a:latin typeface="Arial"/>
                <a:cs typeface="Arial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consectetuer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, </a:t>
            </a:r>
            <a:r>
              <a:rPr lang="pt-BR" dirty="0" err="1" smtClean="0"/>
              <a:t>sed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nonummy</a:t>
            </a:r>
            <a:r>
              <a:rPr lang="pt-BR" dirty="0" smtClean="0"/>
              <a:t> </a:t>
            </a:r>
            <a:r>
              <a:rPr lang="pt-BR" dirty="0" err="1" smtClean="0"/>
              <a:t>nibh</a:t>
            </a:r>
            <a:r>
              <a:rPr lang="pt-BR" dirty="0" smtClean="0"/>
              <a:t> </a:t>
            </a:r>
            <a:r>
              <a:rPr lang="pt-BR" dirty="0" err="1" smtClean="0"/>
              <a:t>euismod</a:t>
            </a:r>
            <a:r>
              <a:rPr lang="pt-BR" dirty="0" smtClean="0"/>
              <a:t> </a:t>
            </a:r>
            <a:r>
              <a:rPr lang="pt-BR" dirty="0" err="1" smtClean="0"/>
              <a:t>tincidunt</a:t>
            </a:r>
            <a:r>
              <a:rPr lang="pt-BR" dirty="0" smtClean="0"/>
              <a:t> ut </a:t>
            </a:r>
            <a:r>
              <a:rPr lang="pt-BR" dirty="0" err="1" smtClean="0"/>
              <a:t>laoreet</a:t>
            </a:r>
            <a:r>
              <a:rPr lang="pt-BR" dirty="0" smtClean="0"/>
              <a:t> </a:t>
            </a:r>
            <a:r>
              <a:rPr lang="pt-BR" dirty="0" err="1" smtClean="0"/>
              <a:t>dolore</a:t>
            </a:r>
            <a:r>
              <a:rPr lang="pt-BR" dirty="0" smtClean="0"/>
              <a:t> magna </a:t>
            </a:r>
            <a:r>
              <a:rPr lang="pt-BR" dirty="0" err="1" smtClean="0"/>
              <a:t>aliquam</a:t>
            </a:r>
            <a:r>
              <a:rPr lang="pt-BR" dirty="0" smtClean="0"/>
              <a:t> </a:t>
            </a:r>
            <a:r>
              <a:rPr lang="pt-BR" dirty="0" err="1" smtClean="0"/>
              <a:t>erat</a:t>
            </a:r>
            <a:r>
              <a:rPr lang="pt-BR" dirty="0" smtClean="0"/>
              <a:t> </a:t>
            </a:r>
            <a:r>
              <a:rPr lang="pt-BR" dirty="0" err="1" smtClean="0"/>
              <a:t>volutpat</a:t>
            </a:r>
            <a:r>
              <a:rPr lang="pt-BR" dirty="0" smtClean="0"/>
              <a:t>. Ut </a:t>
            </a:r>
            <a:r>
              <a:rPr lang="pt-BR" dirty="0" err="1" smtClean="0"/>
              <a:t>wisi</a:t>
            </a:r>
            <a:r>
              <a:rPr lang="pt-BR" dirty="0" smtClean="0"/>
              <a:t> </a:t>
            </a:r>
            <a:r>
              <a:rPr lang="pt-BR" dirty="0" err="1" smtClean="0"/>
              <a:t>enim</a:t>
            </a:r>
            <a:r>
              <a:rPr lang="pt-BR" dirty="0" smtClean="0"/>
              <a:t> ad </a:t>
            </a:r>
            <a:r>
              <a:rPr lang="pt-BR" dirty="0" err="1" smtClean="0"/>
              <a:t>minim</a:t>
            </a:r>
            <a:r>
              <a:rPr lang="pt-BR" dirty="0" smtClean="0"/>
              <a:t> </a:t>
            </a:r>
            <a:r>
              <a:rPr lang="pt-BR" dirty="0" err="1" smtClean="0"/>
              <a:t>veniam</a:t>
            </a:r>
            <a:r>
              <a:rPr lang="pt-BR" dirty="0" smtClean="0"/>
              <a:t>.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22" hasCustomPrompt="1"/>
          </p:nvPr>
        </p:nvSpPr>
        <p:spPr>
          <a:xfrm>
            <a:off x="1253519" y="557107"/>
            <a:ext cx="7480343" cy="618821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None/>
              <a:defRPr sz="2500" b="1" i="1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Loren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6" name="Espaço Reservado para Texto 13"/>
          <p:cNvSpPr>
            <a:spLocks noGrp="1"/>
          </p:cNvSpPr>
          <p:nvPr>
            <p:ph type="body" sz="quarter" idx="23" hasCustomPrompt="1"/>
          </p:nvPr>
        </p:nvSpPr>
        <p:spPr>
          <a:xfrm>
            <a:off x="1254036" y="3118057"/>
            <a:ext cx="7480343" cy="480585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None/>
              <a:defRPr sz="2500" b="1" i="1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Loren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1" name="Espaço Reservado para Texto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4036" y="1175927"/>
            <a:ext cx="7480343" cy="1658359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Font typeface="Arial" pitchFamily="34" charset="0"/>
              <a:buChar char="•"/>
              <a:defRPr sz="1500">
                <a:latin typeface="Arial"/>
                <a:cs typeface="Arial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consectetuer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, </a:t>
            </a:r>
            <a:r>
              <a:rPr lang="pt-BR" dirty="0" err="1" smtClean="0"/>
              <a:t>sed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nonummy</a:t>
            </a:r>
            <a:r>
              <a:rPr lang="pt-BR" dirty="0" smtClean="0"/>
              <a:t> </a:t>
            </a:r>
            <a:r>
              <a:rPr lang="pt-BR" dirty="0" err="1" smtClean="0"/>
              <a:t>nibh</a:t>
            </a:r>
            <a:r>
              <a:rPr lang="pt-BR" dirty="0" smtClean="0"/>
              <a:t> </a:t>
            </a:r>
            <a:r>
              <a:rPr lang="pt-BR" dirty="0" err="1" smtClean="0"/>
              <a:t>euismod</a:t>
            </a:r>
            <a:r>
              <a:rPr lang="pt-BR" dirty="0" smtClean="0"/>
              <a:t> </a:t>
            </a:r>
            <a:r>
              <a:rPr lang="pt-BR" dirty="0" err="1" smtClean="0"/>
              <a:t>tincidunt</a:t>
            </a:r>
            <a:r>
              <a:rPr lang="pt-BR" dirty="0" smtClean="0"/>
              <a:t> ut </a:t>
            </a:r>
            <a:r>
              <a:rPr lang="pt-BR" dirty="0" err="1" smtClean="0"/>
              <a:t>laoreet</a:t>
            </a:r>
            <a:r>
              <a:rPr lang="pt-BR" dirty="0" smtClean="0"/>
              <a:t> </a:t>
            </a:r>
            <a:r>
              <a:rPr lang="pt-BR" dirty="0" err="1" smtClean="0"/>
              <a:t>dolore</a:t>
            </a:r>
            <a:r>
              <a:rPr lang="pt-BR" dirty="0" smtClean="0"/>
              <a:t> magna </a:t>
            </a:r>
            <a:r>
              <a:rPr lang="pt-BR" dirty="0" err="1" smtClean="0"/>
              <a:t>aliquam</a:t>
            </a:r>
            <a:r>
              <a:rPr lang="pt-BR" dirty="0" smtClean="0"/>
              <a:t> </a:t>
            </a:r>
            <a:r>
              <a:rPr lang="pt-BR" dirty="0" err="1" smtClean="0"/>
              <a:t>erat</a:t>
            </a:r>
            <a:r>
              <a:rPr lang="pt-BR" dirty="0" smtClean="0"/>
              <a:t> </a:t>
            </a:r>
            <a:r>
              <a:rPr lang="pt-BR" dirty="0" err="1" smtClean="0"/>
              <a:t>volutpat</a:t>
            </a:r>
            <a:r>
              <a:rPr lang="pt-BR" dirty="0" smtClean="0"/>
              <a:t>. Ut </a:t>
            </a:r>
            <a:r>
              <a:rPr lang="pt-BR" dirty="0" err="1" smtClean="0"/>
              <a:t>wisi</a:t>
            </a:r>
            <a:r>
              <a:rPr lang="pt-BR" dirty="0" smtClean="0"/>
              <a:t> </a:t>
            </a:r>
            <a:r>
              <a:rPr lang="pt-BR" dirty="0" err="1" smtClean="0"/>
              <a:t>enim</a:t>
            </a:r>
            <a:r>
              <a:rPr lang="pt-BR" dirty="0" smtClean="0"/>
              <a:t> ad </a:t>
            </a:r>
            <a:r>
              <a:rPr lang="pt-BR" dirty="0" err="1" smtClean="0"/>
              <a:t>minim</a:t>
            </a:r>
            <a:r>
              <a:rPr lang="pt-BR" dirty="0" smtClean="0"/>
              <a:t> </a:t>
            </a:r>
            <a:r>
              <a:rPr lang="pt-BR" dirty="0" err="1" smtClean="0"/>
              <a:t>veniam</a:t>
            </a:r>
            <a:r>
              <a:rPr lang="pt-B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15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NP_FORUM_TELES-SAÚDE_2014_Apresentação-pptx_4;3px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17" name="Espaço Reservado para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8155" y="3216485"/>
            <a:ext cx="8228649" cy="490651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300" b="1" i="0" baseline="0">
                <a:solidFill>
                  <a:srgbClr val="6A0D15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ALBERTVON GUSTFESON</a:t>
            </a:r>
            <a:endParaRPr lang="pt-BR" dirty="0"/>
          </a:p>
        </p:txBody>
      </p:sp>
      <p:sp>
        <p:nvSpPr>
          <p:cNvPr id="20" name="Espaço Reservado para Texto 18"/>
          <p:cNvSpPr>
            <a:spLocks noGrp="1"/>
          </p:cNvSpPr>
          <p:nvPr>
            <p:ph type="body" sz="quarter" idx="21" hasCustomPrompt="1"/>
          </p:nvPr>
        </p:nvSpPr>
        <p:spPr>
          <a:xfrm>
            <a:off x="458155" y="3796035"/>
            <a:ext cx="8228649" cy="452280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300" b="0" i="0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Tel.: + 55.21.2274-2238 / Email: albert@rnp.com</a:t>
            </a:r>
            <a:endParaRPr lang="pt-BR" dirty="0"/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22" hasCustomPrompt="1"/>
          </p:nvPr>
        </p:nvSpPr>
        <p:spPr>
          <a:xfrm>
            <a:off x="458155" y="4322798"/>
            <a:ext cx="8228649" cy="1011201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000" baseline="0"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Rua </a:t>
            </a:r>
            <a:r>
              <a:rPr lang="pt-BR" dirty="0" err="1" smtClean="0"/>
              <a:t>Saubara</a:t>
            </a:r>
            <a:r>
              <a:rPr lang="pt-BR" dirty="0" smtClean="0"/>
              <a:t>, 232 / Centro / </a:t>
            </a:r>
            <a:r>
              <a:rPr lang="pt-BR" dirty="0" err="1" smtClean="0"/>
              <a:t>Sl</a:t>
            </a:r>
            <a:r>
              <a:rPr lang="pt-BR" dirty="0" smtClean="0"/>
              <a:t> 392 / Rio de Janeiro / </a:t>
            </a:r>
            <a:r>
              <a:rPr lang="pt-BR" dirty="0" err="1" smtClean="0"/>
              <a:t>Cep</a:t>
            </a:r>
            <a:r>
              <a:rPr lang="pt-BR" dirty="0" smtClean="0"/>
              <a:t>: 22452.040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9846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1919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1491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2070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5067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22158D-428B-4987-8B28-745A2AFA1252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75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54111"/>
      </p:ext>
    </p:extLst>
  </p:cSld>
  <p:clrMapOvr>
    <a:masterClrMapping/>
  </p:clrMapOvr>
  <p:transition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etlivestats.com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5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12" Type="http://schemas.openxmlformats.org/officeDocument/2006/relationships/image" Target="../media/image5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2.jp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16751" y="4055718"/>
            <a:ext cx="7312857" cy="980744"/>
          </a:xfrm>
        </p:spPr>
        <p:txBody>
          <a:bodyPr>
            <a:normAutofit fontScale="92500"/>
          </a:bodyPr>
          <a:lstStyle/>
          <a:p>
            <a:r>
              <a:rPr lang="pt-BR" dirty="0"/>
              <a:t>Panorama da TIC no setor da Saúde</a:t>
            </a:r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909497" y="4846734"/>
            <a:ext cx="7312857" cy="625152"/>
          </a:xfrm>
          <a:prstGeom prst="rect">
            <a:avLst/>
          </a:prstGeom>
          <a:noFill/>
        </p:spPr>
        <p:txBody>
          <a:bodyPr lIns="80165" tIns="40083" rIns="80165" bIns="40083" anchor="ctr" anchorCtr="0">
            <a:normAutofit/>
          </a:bodyPr>
          <a:lstStyle>
            <a:lvl1pPr marL="0" indent="0" algn="ctr" defTabSz="436381" rtl="0" eaLnBrk="1" latinLnBrk="0" hangingPunct="1">
              <a:spcBef>
                <a:spcPct val="20000"/>
              </a:spcBef>
              <a:buFont typeface="Arial"/>
              <a:buNone/>
              <a:defRPr sz="3500" b="1" i="0" strike="noStrike" kern="1200" cap="none" normalizeH="0" baseline="0">
                <a:solidFill>
                  <a:srgbClr val="2A2A28"/>
                </a:solidFill>
                <a:latin typeface="Arial"/>
                <a:ea typeface="+mn-ea"/>
                <a:cs typeface="Arial Bold"/>
              </a:defRPr>
            </a:lvl1pPr>
            <a:lvl2pPr marL="400827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1654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482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3309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4136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963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791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6618" indent="0" algn="l" defTabSz="43638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rgbClr val="C00000"/>
                </a:solidFill>
              </a:rPr>
              <a:t>Rede ePORTUGUÊSe da OMS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3874" y="5590364"/>
            <a:ext cx="46805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Regina Ungerer</a:t>
            </a:r>
          </a:p>
          <a:p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Coordenadora da rede ePORTUGUÊSe </a:t>
            </a:r>
          </a:p>
          <a:p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Organização Mundial da Saúde - Genebra</a:t>
            </a:r>
          </a:p>
          <a:p>
            <a:r>
              <a:rPr lang="pt-B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de setembro de 2014</a:t>
            </a:r>
            <a:endParaRPr lang="pt-BR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7277807" cy="4519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4" y="2262775"/>
            <a:ext cx="6130836" cy="45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NP_FORUM_TELES-SAÚDE_2014_Apresentação-pptx_4;3px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012" y="1447800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3" name="Group 2"/>
          <p:cNvGrpSpPr/>
          <p:nvPr/>
        </p:nvGrpSpPr>
        <p:grpSpPr>
          <a:xfrm rot="1899424">
            <a:off x="5926095" y="243095"/>
            <a:ext cx="2163160" cy="2323394"/>
            <a:chOff x="161924" y="684204"/>
            <a:chExt cx="2163160" cy="2323394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4" y="684204"/>
              <a:ext cx="2163160" cy="232339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15668" y="1273121"/>
              <a:ext cx="984852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37609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????</a:t>
              </a:r>
            </a:p>
            <a:p>
              <a:r>
                <a:rPr lang="en-US" sz="2800" dirty="0" smtClean="0">
                  <a:solidFill>
                    <a:srgbClr val="37609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????</a:t>
              </a:r>
              <a:endParaRPr lang="en-GB" sz="3200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5107" y="1522449"/>
            <a:ext cx="405644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4000" b="1" dirty="0" smtClean="0">
                <a:solidFill>
                  <a:srgbClr val="C00000"/>
                </a:solidFill>
              </a:rPr>
              <a:t>Nós somos todos iguais…</a:t>
            </a:r>
          </a:p>
          <a:p>
            <a:pPr algn="ctr">
              <a:spcBef>
                <a:spcPct val="0"/>
              </a:spcBef>
            </a:pPr>
            <a:endParaRPr lang="pt-BR" sz="1400" b="1" dirty="0" smtClean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</a:pPr>
            <a:r>
              <a:rPr lang="pt-BR" sz="4000" b="1" dirty="0" smtClean="0">
                <a:solidFill>
                  <a:srgbClr val="C00000"/>
                </a:solidFill>
              </a:rPr>
              <a:t>Nossos países se parecem….</a:t>
            </a:r>
          </a:p>
          <a:p>
            <a:pPr algn="ctr">
              <a:spcBef>
                <a:spcPct val="0"/>
              </a:spcBef>
            </a:pPr>
            <a:endParaRPr lang="pt-BR" sz="1400" b="1" dirty="0" smtClean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</a:pPr>
            <a:r>
              <a:rPr lang="pt-BR" sz="4000" b="1" dirty="0" smtClean="0">
                <a:solidFill>
                  <a:srgbClr val="C00000"/>
                </a:solidFill>
              </a:rPr>
              <a:t>Nós imitamos uns aos outros….</a:t>
            </a:r>
            <a:endParaRPr lang="pt-B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2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08065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5106" y="473368"/>
            <a:ext cx="5976688" cy="27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Quais são os países de língua portuguesa?</a:t>
            </a:r>
            <a:endParaRPr lang="pt-BR" sz="4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086">
            <a:off x="5953060" y="857427"/>
            <a:ext cx="2527653" cy="25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8448"/>
      </p:ext>
    </p:extLst>
  </p:cSld>
  <p:clrMapOvr>
    <a:masterClrMapping/>
  </p:clrMapOvr>
  <p:transition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20000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65581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1" y="1539036"/>
            <a:ext cx="8316913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636" name="Group 100"/>
          <p:cNvGrpSpPr>
            <a:grpSpLocks/>
          </p:cNvGrpSpPr>
          <p:nvPr/>
        </p:nvGrpSpPr>
        <p:grpSpPr bwMode="auto">
          <a:xfrm>
            <a:off x="4240956" y="2709292"/>
            <a:ext cx="1627188" cy="647700"/>
            <a:chOff x="2744" y="1797"/>
            <a:chExt cx="1025" cy="408"/>
          </a:xfrm>
        </p:grpSpPr>
        <p:pic>
          <p:nvPicPr>
            <p:cNvPr id="65583" name="Picture 47" descr="guine bissau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797"/>
              <a:ext cx="660" cy="382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84" name="Text Box 48"/>
            <p:cNvSpPr txBox="1">
              <a:spLocks noChangeArrowheads="1"/>
            </p:cNvSpPr>
            <p:nvPr/>
          </p:nvSpPr>
          <p:spPr bwMode="auto">
            <a:xfrm>
              <a:off x="3390" y="1843"/>
              <a:ext cx="3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65585" name="Freeform 49"/>
            <p:cNvSpPr>
              <a:spLocks/>
            </p:cNvSpPr>
            <p:nvPr/>
          </p:nvSpPr>
          <p:spPr bwMode="auto">
            <a:xfrm>
              <a:off x="2744" y="1797"/>
              <a:ext cx="255" cy="408"/>
            </a:xfrm>
            <a:custGeom>
              <a:avLst/>
              <a:gdLst>
                <a:gd name="T0" fmla="*/ 201 w 201"/>
                <a:gd name="T1" fmla="*/ 0 h 353"/>
                <a:gd name="T2" fmla="*/ 0 w 201"/>
                <a:gd name="T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1" h="353">
                  <a:moveTo>
                    <a:pt x="201" y="0"/>
                  </a:moveTo>
                  <a:lnTo>
                    <a:pt x="0" y="353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586" name="Freeform 50"/>
            <p:cNvSpPr>
              <a:spLocks/>
            </p:cNvSpPr>
            <p:nvPr/>
          </p:nvSpPr>
          <p:spPr bwMode="auto">
            <a:xfrm>
              <a:off x="2744" y="2160"/>
              <a:ext cx="272" cy="44"/>
            </a:xfrm>
            <a:custGeom>
              <a:avLst/>
              <a:gdLst>
                <a:gd name="T0" fmla="*/ 0 w 162"/>
                <a:gd name="T1" fmla="*/ 39 h 39"/>
                <a:gd name="T2" fmla="*/ 162 w 162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2" h="39">
                  <a:moveTo>
                    <a:pt x="0" y="39"/>
                  </a:moveTo>
                  <a:lnTo>
                    <a:pt x="162" y="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33" name="Group 97"/>
          <p:cNvGrpSpPr>
            <a:grpSpLocks/>
          </p:cNvGrpSpPr>
          <p:nvPr/>
        </p:nvGrpSpPr>
        <p:grpSpPr bwMode="auto">
          <a:xfrm>
            <a:off x="4432051" y="1533066"/>
            <a:ext cx="2087562" cy="1152525"/>
            <a:chOff x="2835" y="1071"/>
            <a:chExt cx="1315" cy="726"/>
          </a:xfrm>
        </p:grpSpPr>
        <p:pic>
          <p:nvPicPr>
            <p:cNvPr id="65588" name="Picture 52" descr="tuga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076"/>
              <a:ext cx="998" cy="457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89" name="Freeform 53"/>
            <p:cNvSpPr>
              <a:spLocks/>
            </p:cNvSpPr>
            <p:nvPr/>
          </p:nvSpPr>
          <p:spPr bwMode="auto">
            <a:xfrm>
              <a:off x="2835" y="1071"/>
              <a:ext cx="304" cy="635"/>
            </a:xfrm>
            <a:custGeom>
              <a:avLst/>
              <a:gdLst>
                <a:gd name="T0" fmla="*/ 349 w 349"/>
                <a:gd name="T1" fmla="*/ 0 h 640"/>
                <a:gd name="T2" fmla="*/ 0 w 349"/>
                <a:gd name="T3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9" h="640">
                  <a:moveTo>
                    <a:pt x="349" y="0"/>
                  </a:moveTo>
                  <a:lnTo>
                    <a:pt x="0" y="64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590" name="Line 54"/>
            <p:cNvSpPr>
              <a:spLocks noChangeShapeType="1"/>
            </p:cNvSpPr>
            <p:nvPr/>
          </p:nvSpPr>
          <p:spPr bwMode="auto">
            <a:xfrm flipV="1">
              <a:off x="2835" y="1529"/>
              <a:ext cx="317" cy="268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34" name="Group 98"/>
          <p:cNvGrpSpPr>
            <a:grpSpLocks/>
          </p:cNvGrpSpPr>
          <p:nvPr/>
        </p:nvGrpSpPr>
        <p:grpSpPr bwMode="auto">
          <a:xfrm>
            <a:off x="7333860" y="3280871"/>
            <a:ext cx="958850" cy="647700"/>
            <a:chOff x="4689" y="2160"/>
            <a:chExt cx="604" cy="408"/>
          </a:xfrm>
        </p:grpSpPr>
        <p:pic>
          <p:nvPicPr>
            <p:cNvPr id="65592" name="Picture 56" descr="timor leste"/>
            <p:cNvPicPr preferRelativeResize="0"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" y="2160"/>
              <a:ext cx="604" cy="255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93" name="Freeform 57"/>
            <p:cNvSpPr>
              <a:spLocks/>
            </p:cNvSpPr>
            <p:nvPr/>
          </p:nvSpPr>
          <p:spPr bwMode="auto">
            <a:xfrm>
              <a:off x="4830" y="2432"/>
              <a:ext cx="454" cy="136"/>
            </a:xfrm>
            <a:custGeom>
              <a:avLst/>
              <a:gdLst>
                <a:gd name="T0" fmla="*/ 0 w 420"/>
                <a:gd name="T1" fmla="*/ 174 h 174"/>
                <a:gd name="T2" fmla="*/ 420 w 420"/>
                <a:gd name="T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0" h="174">
                  <a:moveTo>
                    <a:pt x="0" y="174"/>
                  </a:moveTo>
                  <a:lnTo>
                    <a:pt x="420" y="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594" name="Freeform 58"/>
            <p:cNvSpPr>
              <a:spLocks/>
            </p:cNvSpPr>
            <p:nvPr/>
          </p:nvSpPr>
          <p:spPr bwMode="auto">
            <a:xfrm>
              <a:off x="4694" y="2432"/>
              <a:ext cx="98" cy="122"/>
            </a:xfrm>
            <a:custGeom>
              <a:avLst/>
              <a:gdLst>
                <a:gd name="T0" fmla="*/ 51 w 51"/>
                <a:gd name="T1" fmla="*/ 167 h 167"/>
                <a:gd name="T2" fmla="*/ 0 w 51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" h="167">
                  <a:moveTo>
                    <a:pt x="51" y="167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38" name="Group 102"/>
          <p:cNvGrpSpPr>
            <a:grpSpLocks/>
          </p:cNvGrpSpPr>
          <p:nvPr/>
        </p:nvGrpSpPr>
        <p:grpSpPr bwMode="auto">
          <a:xfrm>
            <a:off x="5341022" y="3444765"/>
            <a:ext cx="1439863" cy="942975"/>
            <a:chOff x="3424" y="2296"/>
            <a:chExt cx="907" cy="594"/>
          </a:xfrm>
        </p:grpSpPr>
        <p:pic>
          <p:nvPicPr>
            <p:cNvPr id="65596" name="Picture 60" descr="moçambique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" y="2299"/>
              <a:ext cx="460" cy="590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97" name="Text Box 61"/>
            <p:cNvSpPr txBox="1">
              <a:spLocks noChangeArrowheads="1"/>
            </p:cNvSpPr>
            <p:nvPr/>
          </p:nvSpPr>
          <p:spPr bwMode="auto">
            <a:xfrm>
              <a:off x="4081" y="2526"/>
              <a:ext cx="2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65598" name="Freeform 62"/>
            <p:cNvSpPr>
              <a:spLocks/>
            </p:cNvSpPr>
            <p:nvPr/>
          </p:nvSpPr>
          <p:spPr bwMode="auto">
            <a:xfrm>
              <a:off x="3515" y="2296"/>
              <a:ext cx="305" cy="318"/>
            </a:xfrm>
            <a:custGeom>
              <a:avLst/>
              <a:gdLst>
                <a:gd name="T0" fmla="*/ 0 w 330"/>
                <a:gd name="T1" fmla="*/ 268 h 268"/>
                <a:gd name="T2" fmla="*/ 330 w 330"/>
                <a:gd name="T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0" h="268">
                  <a:moveTo>
                    <a:pt x="0" y="268"/>
                  </a:moveTo>
                  <a:lnTo>
                    <a:pt x="330" y="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599" name="Line 63"/>
            <p:cNvSpPr>
              <a:spLocks noChangeShapeType="1"/>
            </p:cNvSpPr>
            <p:nvPr/>
          </p:nvSpPr>
          <p:spPr bwMode="auto">
            <a:xfrm>
              <a:off x="3424" y="2795"/>
              <a:ext cx="408" cy="9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39" name="Group 103"/>
          <p:cNvGrpSpPr>
            <a:grpSpLocks/>
          </p:cNvGrpSpPr>
          <p:nvPr/>
        </p:nvGrpSpPr>
        <p:grpSpPr bwMode="auto">
          <a:xfrm>
            <a:off x="1205737" y="3369359"/>
            <a:ext cx="2232025" cy="1301750"/>
            <a:chOff x="839" y="2205"/>
            <a:chExt cx="1406" cy="820"/>
          </a:xfrm>
        </p:grpSpPr>
        <p:pic>
          <p:nvPicPr>
            <p:cNvPr id="65601" name="Picture 65" descr="brasil"/>
            <p:cNvPicPr preferRelativeResize="0"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209"/>
              <a:ext cx="821" cy="816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02" name="Freeform 66"/>
            <p:cNvSpPr>
              <a:spLocks/>
            </p:cNvSpPr>
            <p:nvPr/>
          </p:nvSpPr>
          <p:spPr bwMode="auto">
            <a:xfrm>
              <a:off x="1655" y="2931"/>
              <a:ext cx="590" cy="91"/>
            </a:xfrm>
            <a:custGeom>
              <a:avLst/>
              <a:gdLst>
                <a:gd name="T0" fmla="*/ 0 w 549"/>
                <a:gd name="T1" fmla="*/ 56 h 56"/>
                <a:gd name="T2" fmla="*/ 549 w 549"/>
                <a:gd name="T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9" h="56">
                  <a:moveTo>
                    <a:pt x="0" y="56"/>
                  </a:moveTo>
                  <a:lnTo>
                    <a:pt x="549" y="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603" name="Freeform 67"/>
            <p:cNvSpPr>
              <a:spLocks/>
            </p:cNvSpPr>
            <p:nvPr/>
          </p:nvSpPr>
          <p:spPr bwMode="auto">
            <a:xfrm>
              <a:off x="1675" y="2205"/>
              <a:ext cx="525" cy="141"/>
            </a:xfrm>
            <a:custGeom>
              <a:avLst/>
              <a:gdLst>
                <a:gd name="T0" fmla="*/ 0 w 525"/>
                <a:gd name="T1" fmla="*/ 0 h 141"/>
                <a:gd name="T2" fmla="*/ 525 w 525"/>
                <a:gd name="T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5" h="141">
                  <a:moveTo>
                    <a:pt x="0" y="0"/>
                  </a:moveTo>
                  <a:lnTo>
                    <a:pt x="525" y="141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14" name="Group 78"/>
          <p:cNvGrpSpPr>
            <a:grpSpLocks/>
          </p:cNvGrpSpPr>
          <p:nvPr/>
        </p:nvGrpSpPr>
        <p:grpSpPr bwMode="auto">
          <a:xfrm>
            <a:off x="3658745" y="4017853"/>
            <a:ext cx="881062" cy="1008062"/>
            <a:chOff x="2426" y="2387"/>
            <a:chExt cx="555" cy="635"/>
          </a:xfrm>
        </p:grpSpPr>
        <p:pic>
          <p:nvPicPr>
            <p:cNvPr id="65615" name="Picture 79" descr="stp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2567"/>
              <a:ext cx="323" cy="455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16" name="Text Box 80"/>
            <p:cNvSpPr txBox="1">
              <a:spLocks noChangeArrowheads="1"/>
            </p:cNvSpPr>
            <p:nvPr/>
          </p:nvSpPr>
          <p:spPr bwMode="auto">
            <a:xfrm>
              <a:off x="2472" y="2703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65617" name="Freeform 81"/>
            <p:cNvSpPr>
              <a:spLocks/>
            </p:cNvSpPr>
            <p:nvPr/>
          </p:nvSpPr>
          <p:spPr bwMode="auto">
            <a:xfrm>
              <a:off x="2427" y="2387"/>
              <a:ext cx="499" cy="169"/>
            </a:xfrm>
            <a:custGeom>
              <a:avLst/>
              <a:gdLst>
                <a:gd name="T0" fmla="*/ 499 w 499"/>
                <a:gd name="T1" fmla="*/ 0 h 169"/>
                <a:gd name="T2" fmla="*/ 0 w 499"/>
                <a:gd name="T3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9" h="169">
                  <a:moveTo>
                    <a:pt x="499" y="0"/>
                  </a:moveTo>
                  <a:lnTo>
                    <a:pt x="0" y="169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618" name="Freeform 82"/>
            <p:cNvSpPr>
              <a:spLocks/>
            </p:cNvSpPr>
            <p:nvPr/>
          </p:nvSpPr>
          <p:spPr bwMode="auto">
            <a:xfrm>
              <a:off x="2751" y="2416"/>
              <a:ext cx="230" cy="140"/>
            </a:xfrm>
            <a:custGeom>
              <a:avLst/>
              <a:gdLst>
                <a:gd name="T0" fmla="*/ 0 w 230"/>
                <a:gd name="T1" fmla="*/ 140 h 140"/>
                <a:gd name="T2" fmla="*/ 230 w 230"/>
                <a:gd name="T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0" h="140">
                  <a:moveTo>
                    <a:pt x="0" y="140"/>
                  </a:moveTo>
                  <a:lnTo>
                    <a:pt x="230" y="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37" name="Group 101"/>
          <p:cNvGrpSpPr>
            <a:grpSpLocks/>
          </p:cNvGrpSpPr>
          <p:nvPr/>
        </p:nvGrpSpPr>
        <p:grpSpPr bwMode="auto">
          <a:xfrm>
            <a:off x="4613431" y="3992384"/>
            <a:ext cx="820737" cy="1612900"/>
            <a:chOff x="2971" y="2523"/>
            <a:chExt cx="517" cy="1016"/>
          </a:xfrm>
        </p:grpSpPr>
        <p:pic>
          <p:nvPicPr>
            <p:cNvPr id="65620" name="Picture 84" descr="angola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976"/>
              <a:ext cx="517" cy="563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21" name="Text Box 85"/>
            <p:cNvSpPr txBox="1">
              <a:spLocks noChangeArrowheads="1"/>
            </p:cNvSpPr>
            <p:nvPr/>
          </p:nvSpPr>
          <p:spPr bwMode="auto">
            <a:xfrm>
              <a:off x="3072" y="3181"/>
              <a:ext cx="2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65622" name="Freeform 86"/>
            <p:cNvSpPr>
              <a:spLocks/>
            </p:cNvSpPr>
            <p:nvPr/>
          </p:nvSpPr>
          <p:spPr bwMode="auto">
            <a:xfrm>
              <a:off x="2971" y="2523"/>
              <a:ext cx="181" cy="453"/>
            </a:xfrm>
            <a:custGeom>
              <a:avLst/>
              <a:gdLst>
                <a:gd name="T0" fmla="*/ 117 w 117"/>
                <a:gd name="T1" fmla="*/ 0 h 559"/>
                <a:gd name="T2" fmla="*/ 0 w 117"/>
                <a:gd name="T3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7" h="559">
                  <a:moveTo>
                    <a:pt x="117" y="0"/>
                  </a:moveTo>
                  <a:lnTo>
                    <a:pt x="0" y="559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623" name="Freeform 87"/>
            <p:cNvSpPr>
              <a:spLocks/>
            </p:cNvSpPr>
            <p:nvPr/>
          </p:nvSpPr>
          <p:spPr bwMode="auto">
            <a:xfrm>
              <a:off x="3273" y="2601"/>
              <a:ext cx="197" cy="375"/>
            </a:xfrm>
            <a:custGeom>
              <a:avLst/>
              <a:gdLst>
                <a:gd name="T0" fmla="*/ 0 w 50"/>
                <a:gd name="T1" fmla="*/ 0 h 470"/>
                <a:gd name="T2" fmla="*/ 50 w 50"/>
                <a:gd name="T3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" h="470">
                  <a:moveTo>
                    <a:pt x="0" y="0"/>
                  </a:moveTo>
                  <a:lnTo>
                    <a:pt x="50" y="470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5640" name="Group 104"/>
          <p:cNvGrpSpPr>
            <a:grpSpLocks/>
          </p:cNvGrpSpPr>
          <p:nvPr/>
        </p:nvGrpSpPr>
        <p:grpSpPr bwMode="auto">
          <a:xfrm>
            <a:off x="3037993" y="1993262"/>
            <a:ext cx="1008062" cy="1223963"/>
            <a:chOff x="1973" y="1344"/>
            <a:chExt cx="635" cy="771"/>
          </a:xfrm>
        </p:grpSpPr>
        <p:pic>
          <p:nvPicPr>
            <p:cNvPr id="65625" name="Picture 89" descr="cabo verde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1355"/>
              <a:ext cx="436" cy="454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26" name="Text Box 90"/>
            <p:cNvSpPr txBox="1">
              <a:spLocks noChangeArrowheads="1"/>
            </p:cNvSpPr>
            <p:nvPr/>
          </p:nvSpPr>
          <p:spPr bwMode="auto">
            <a:xfrm>
              <a:off x="2018" y="1434"/>
              <a:ext cx="32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dirty="0">
                  <a:solidFill>
                    <a:srgbClr val="006600"/>
                  </a:solidFill>
                </a:rPr>
                <a:t> </a:t>
              </a:r>
              <a:endParaRPr lang="en-US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65627" name="Freeform 91"/>
            <p:cNvSpPr>
              <a:spLocks/>
            </p:cNvSpPr>
            <p:nvPr/>
          </p:nvSpPr>
          <p:spPr bwMode="auto">
            <a:xfrm>
              <a:off x="2426" y="1344"/>
              <a:ext cx="182" cy="771"/>
            </a:xfrm>
            <a:custGeom>
              <a:avLst/>
              <a:gdLst>
                <a:gd name="T0" fmla="*/ 0 w 208"/>
                <a:gd name="T1" fmla="*/ 0 h 821"/>
                <a:gd name="T2" fmla="*/ 208 w 208"/>
                <a:gd name="T3" fmla="*/ 82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8" h="821">
                  <a:moveTo>
                    <a:pt x="0" y="0"/>
                  </a:moveTo>
                  <a:lnTo>
                    <a:pt x="208" y="821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628" name="Freeform 92"/>
            <p:cNvSpPr>
              <a:spLocks/>
            </p:cNvSpPr>
            <p:nvPr/>
          </p:nvSpPr>
          <p:spPr bwMode="auto">
            <a:xfrm>
              <a:off x="2426" y="1842"/>
              <a:ext cx="182" cy="273"/>
            </a:xfrm>
            <a:custGeom>
              <a:avLst/>
              <a:gdLst>
                <a:gd name="T0" fmla="*/ 0 w 156"/>
                <a:gd name="T1" fmla="*/ 0 h 347"/>
                <a:gd name="T2" fmla="*/ 156 w 156"/>
                <a:gd name="T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347">
                  <a:moveTo>
                    <a:pt x="0" y="0"/>
                  </a:moveTo>
                  <a:lnTo>
                    <a:pt x="156" y="347"/>
                  </a:lnTo>
                </a:path>
              </a:pathLst>
            </a:custGeom>
            <a:noFill/>
            <a:ln w="15875">
              <a:solidFill>
                <a:srgbClr val="0066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V="1">
            <a:off x="2070983" y="3593197"/>
            <a:ext cx="2753899" cy="259573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quatorial Guinea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58" y="5939723"/>
            <a:ext cx="952527" cy="72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4807" y="6146873"/>
            <a:ext cx="1508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Guiné</a:t>
            </a:r>
            <a:r>
              <a:rPr lang="en-US" sz="14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Equatorial</a:t>
            </a:r>
            <a:endParaRPr lang="en-US" sz="1400" b="1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>
            <a:off x="-13792" y="141421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4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Países de língua portuguesa</a:t>
            </a:r>
            <a:endParaRPr lang="pt-BR" sz="4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9245" y="1422960"/>
            <a:ext cx="8276443" cy="356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altLang="zh-CN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Oportunidade </a:t>
            </a:r>
            <a:r>
              <a:rPr lang="pt-BR" altLang="zh-CN" sz="4400" b="1" dirty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para os países receberem </a:t>
            </a:r>
            <a:r>
              <a:rPr lang="pt-BR" altLang="zh-CN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informação </a:t>
            </a:r>
            <a:r>
              <a:rPr lang="pt-BR" altLang="zh-CN" sz="4400" b="1" dirty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em saúde atualizada e relevante em seu próprio </a:t>
            </a:r>
            <a:r>
              <a:rPr lang="pt-BR" altLang="zh-CN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idioma</a:t>
            </a:r>
            <a:endParaRPr lang="pt-BR" altLang="zh-CN" sz="24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16291" y="476110"/>
            <a:ext cx="864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Rede ePORTUGUÊSe</a:t>
            </a:r>
            <a:endParaRPr lang="en-GB" sz="4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177" y="4802577"/>
            <a:ext cx="8603456" cy="7694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Exemplo de cooperação Sul-Sul</a:t>
            </a:r>
            <a:endParaRPr lang="pt-BR" sz="4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NP_FORUM_TELES-SAÚDE_2014_Apresentação-pptx_4;3px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012" y="1447800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3" name="Group 2"/>
          <p:cNvGrpSpPr/>
          <p:nvPr/>
        </p:nvGrpSpPr>
        <p:grpSpPr>
          <a:xfrm rot="1899424">
            <a:off x="5926095" y="243095"/>
            <a:ext cx="2163160" cy="2323394"/>
            <a:chOff x="161924" y="684204"/>
            <a:chExt cx="2163160" cy="2323394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4" y="684204"/>
              <a:ext cx="2163160" cy="232339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15668" y="1273121"/>
              <a:ext cx="984852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37609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????</a:t>
              </a:r>
            </a:p>
            <a:p>
              <a:r>
                <a:rPr lang="en-US" sz="2800" dirty="0" smtClean="0">
                  <a:solidFill>
                    <a:srgbClr val="37609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????</a:t>
              </a:r>
              <a:endParaRPr lang="en-GB" sz="3200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09961" y="1846622"/>
            <a:ext cx="450878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Cooperação Sul-Sul é uma colaboração política, econômica, ambiental e técnica entre os </a:t>
            </a:r>
            <a:r>
              <a:rPr lang="pt-B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países em desenvolvimento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2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30726" y="445958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 Global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6747" name="Picture 11" descr="North_South_divid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0" y="1542381"/>
            <a:ext cx="83629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388" y="5297719"/>
            <a:ext cx="6105298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cooperação sul-sul não deve ser vista como um programa de </a:t>
            </a:r>
            <a:r>
              <a:rPr lang="pt-BR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assistência, </a:t>
            </a:r>
            <a:r>
              <a:rPr lang="pt-BR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 sim como uma parceria entre iguais</a:t>
            </a:r>
            <a:r>
              <a:rPr lang="pt-BR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b="1" dirty="0" smtClean="0">
              <a:solidFill>
                <a:srgbClr val="2A2A28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9121993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lum bright="50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067"/>
            <a:ext cx="914400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-25656" y="5973878"/>
            <a:ext cx="9180512" cy="909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Desenvolvimento de </a:t>
            </a:r>
            <a:br>
              <a:rPr lang="pt-BR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Recursos Humanos para a Saúde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gray">
          <a:xfrm>
            <a:off x="-13792" y="40947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ePORTUGUÊSe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3347864" y="5127575"/>
            <a:ext cx="2521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Biblioteca azul</a:t>
            </a: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251520" y="5118283"/>
            <a:ext cx="2698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Treinamento na plataforma HINAR</a:t>
            </a:r>
            <a:r>
              <a:rPr lang="en-GB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I</a:t>
            </a:r>
            <a:endParaRPr lang="en-US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-24941" y="2598003"/>
            <a:ext cx="32233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Fórum de discussões</a:t>
            </a:r>
            <a:b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HIFA-pt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468311" y="3487456"/>
            <a:ext cx="1944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BLOGS</a:t>
            </a:r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5868988" y="1814693"/>
            <a:ext cx="3105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Segurança do paciente</a:t>
            </a:r>
            <a:endParaRPr lang="pt-B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6004038" y="1265867"/>
            <a:ext cx="30281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Educação à distância</a:t>
            </a:r>
          </a:p>
        </p:txBody>
      </p:sp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250825" y="1124744"/>
            <a:ext cx="2843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Bibliotecas Virtuais em Saúde (BVS</a:t>
            </a:r>
            <a:r>
              <a:rPr lang="pt-BR" sz="2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7030936" y="4011246"/>
            <a:ext cx="1800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Telessaúde</a:t>
            </a:r>
          </a:p>
        </p:txBody>
      </p:sp>
      <p:sp>
        <p:nvSpPr>
          <p:cNvPr id="103442" name="Text Box 18"/>
          <p:cNvSpPr txBox="1">
            <a:spLocks noChangeArrowheads="1"/>
          </p:cNvSpPr>
          <p:nvPr/>
        </p:nvSpPr>
        <p:spPr bwMode="auto">
          <a:xfrm>
            <a:off x="-36679" y="2031231"/>
            <a:ext cx="3456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Espaços colaborativos</a:t>
            </a:r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683568" y="4047871"/>
            <a:ext cx="1368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Twitter</a:t>
            </a:r>
          </a:p>
        </p:txBody>
      </p:sp>
      <p:sp>
        <p:nvSpPr>
          <p:cNvPr id="103444" name="Text Box 20"/>
          <p:cNvSpPr txBox="1">
            <a:spLocks noChangeArrowheads="1"/>
          </p:cNvSpPr>
          <p:nvPr/>
        </p:nvSpPr>
        <p:spPr bwMode="auto">
          <a:xfrm>
            <a:off x="6946651" y="3435744"/>
            <a:ext cx="1801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EVIPNet</a:t>
            </a:r>
            <a:endParaRPr lang="en-US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56443" y="4580764"/>
            <a:ext cx="1368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facebook</a:t>
            </a:r>
            <a:endParaRPr lang="pt-B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912504" y="2903784"/>
            <a:ext cx="1873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GOARN</a:t>
            </a:r>
            <a:endParaRPr lang="pt-B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084763" y="5273277"/>
            <a:ext cx="28893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Cochrane do Brasil</a:t>
            </a:r>
            <a:endParaRPr lang="pt-B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064938" y="4611280"/>
            <a:ext cx="1800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Vídeos</a:t>
            </a:r>
            <a:endParaRPr lang="pt-B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874081" y="2390035"/>
            <a:ext cx="1873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APPS</a:t>
            </a:r>
            <a:endParaRPr lang="pt-B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/>
      <p:bldP spid="103433" grpId="0"/>
      <p:bldP spid="103434" grpId="0"/>
      <p:bldP spid="103435" grpId="0"/>
      <p:bldP spid="103436" grpId="0"/>
      <p:bldP spid="103439" grpId="0"/>
      <p:bldP spid="103440" grpId="0"/>
      <p:bldP spid="103441" grpId="0"/>
      <p:bldP spid="103442" grpId="0"/>
      <p:bldP spid="103443" grpId="0"/>
      <p:bldP spid="103444" grpId="0"/>
      <p:bldP spid="23" grpId="0"/>
      <p:bldP spid="24" grpId="0"/>
      <p:bldP spid="25" grpId="0"/>
      <p:bldP spid="22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1532414" y="416368"/>
            <a:ext cx="761158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Índice de Desenvolvimento Humano</a:t>
            </a:r>
            <a:br>
              <a:rPr lang="pt-BR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PNUD - 2014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224260" name="Control 4"/>
          <p:cNvSpPr>
            <a:spLocks noChangeArrowheads="1" noChangeShapeType="1"/>
          </p:cNvSpPr>
          <p:nvPr/>
        </p:nvSpPr>
        <p:spPr bwMode="auto">
          <a:xfrm>
            <a:off x="4760913" y="3862388"/>
            <a:ext cx="3286125" cy="39481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47815"/>
              </p:ext>
            </p:extLst>
          </p:nvPr>
        </p:nvGraphicFramePr>
        <p:xfrm>
          <a:off x="179514" y="2059162"/>
          <a:ext cx="8705181" cy="3336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6"/>
                <a:gridCol w="1793132"/>
                <a:gridCol w="2415792"/>
                <a:gridCol w="2624051"/>
              </a:tblGrid>
              <a:tr h="898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IDH muito alto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 a 49)</a:t>
                      </a:r>
                      <a:endParaRPr lang="pt-BR" sz="2000" b="1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IDH alto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(50 a 102)</a:t>
                      </a:r>
                      <a:endParaRPr lang="pt-BR" sz="2000" b="1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IDH médio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(103 a 144)</a:t>
                      </a:r>
                      <a:endParaRPr lang="pt-BR" sz="2000" b="1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IDH</a:t>
                      </a:r>
                      <a:r>
                        <a:rPr lang="pt-BR" sz="2000" b="1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ba</a:t>
                      </a: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ixo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000" b="1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(145 a 187)</a:t>
                      </a:r>
                      <a:endParaRPr lang="pt-BR" sz="2000" b="1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38E"/>
                    </a:solidFill>
                  </a:tcPr>
                </a:tc>
              </a:tr>
              <a:tr h="2438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41 - Portugal</a:t>
                      </a:r>
                      <a:endParaRPr lang="pt-BR" sz="2400" b="1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79 - Brasil</a:t>
                      </a:r>
                      <a:endParaRPr lang="pt-BR" sz="2400" b="1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123 – Cabo Verde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128 – Timor Leste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142 – São Tomé e Príncipe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144 – </a:t>
                      </a:r>
                      <a:r>
                        <a:rPr lang="en-GB" sz="16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Guiné Equatorial</a:t>
                      </a:r>
                      <a:endParaRPr lang="pt-BR" sz="1600" b="1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149 – Angola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177 – Guiné-Bissau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2400" b="1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178 – Moçambique</a:t>
                      </a:r>
                      <a:endParaRPr lang="pt-BR" sz="2400" b="1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103031" y="100492"/>
            <a:ext cx="8912179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CCEE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INDICADORES DE DESENVOLVIMENTO</a:t>
            </a:r>
            <a:endParaRPr lang="en-GB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gray">
          <a:xfrm>
            <a:off x="-1356494" y="1683151"/>
            <a:ext cx="87852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Dados demográficos</a:t>
            </a:r>
          </a:p>
        </p:txBody>
      </p:sp>
      <p:graphicFrame>
        <p:nvGraphicFramePr>
          <p:cNvPr id="266947" name="Group 70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161863"/>
              </p:ext>
            </p:extLst>
          </p:nvPr>
        </p:nvGraphicFramePr>
        <p:xfrm>
          <a:off x="457200" y="1093468"/>
          <a:ext cx="8229600" cy="466571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3888"/>
                <a:gridCol w="2143125"/>
                <a:gridCol w="2238375"/>
                <a:gridCol w="1954212"/>
              </a:tblGrid>
              <a:tr h="100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Países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Rendimento Nacional Bruto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Alfabetização de adultos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Anos de escolaridade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Angola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US$ 6,322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70%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Brasil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US$ 14,274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90%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Cabo Verde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US$ 6,364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Guiné-Bissau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US$ 1,090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55%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Moçambique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US$ 1,011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51%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Portugal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US$ 24,130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95%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STP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US$ 3,110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70%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Timor Leste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US$ 9,673</a:t>
                      </a:r>
                      <a:endParaRPr kumimoji="0" lang="en-GB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58%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943" name="Rectangle 703"/>
          <p:cNvSpPr>
            <a:spLocks noChangeArrowheads="1"/>
          </p:cNvSpPr>
          <p:nvPr/>
        </p:nvSpPr>
        <p:spPr bwMode="auto">
          <a:xfrm>
            <a:off x="388517" y="6345986"/>
            <a:ext cx="1591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PNUD - 2014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3320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-13792" y="39823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Rede ePORTUGUÊSe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37033" y="1813094"/>
            <a:ext cx="8642350" cy="34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Estratégia da OMS para fortalecer</a:t>
            </a:r>
            <a:b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 colaboração entre os países </a:t>
            </a: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pt-BR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língua portuguesa na </a:t>
            </a: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área </a:t>
            </a:r>
            <a:r>
              <a:rPr lang="pt-BR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da informação e capacitação </a:t>
            </a: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 recursos humanos em saúde</a:t>
            </a:r>
            <a:endParaRPr lang="pt-BR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266247" name="Rectangle 7"/>
          <p:cNvSpPr>
            <a:spLocks noChangeArrowheads="1"/>
          </p:cNvSpPr>
          <p:nvPr/>
        </p:nvSpPr>
        <p:spPr bwMode="gray">
          <a:xfrm>
            <a:off x="-1356494" y="1683151"/>
            <a:ext cx="87852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Dados demográficos</a:t>
            </a:r>
          </a:p>
        </p:txBody>
      </p:sp>
      <p:graphicFrame>
        <p:nvGraphicFramePr>
          <p:cNvPr id="266947" name="Group 70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962994042"/>
              </p:ext>
            </p:extLst>
          </p:nvPr>
        </p:nvGraphicFramePr>
        <p:xfrm>
          <a:off x="457200" y="1243966"/>
          <a:ext cx="8229600" cy="438600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3888"/>
                <a:gridCol w="2143125"/>
                <a:gridCol w="2238375"/>
                <a:gridCol w="1954212"/>
              </a:tblGrid>
              <a:tr h="1216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Países</a:t>
                      </a:r>
                      <a:endParaRPr kumimoji="0" lang="pt-BR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% da população com 15 anos ou menos</a:t>
                      </a:r>
                      <a:endParaRPr kumimoji="0" lang="pt-BR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% da população com 60 anos ou mais</a:t>
                      </a:r>
                      <a:endParaRPr kumimoji="0" lang="pt-BR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Expectativa de vida ao nascer m/f</a:t>
                      </a:r>
                      <a:endParaRPr kumimoji="0" lang="pt-BR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Angola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48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4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50/52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Brasil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25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11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70/77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Cabo Verde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30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71/78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Guiné-Bissau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42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5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53/56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Moçambique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45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5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52/54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Portugal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15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24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77/84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STP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42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5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65/69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Timor Leste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46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5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65/68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943" name="Rectangle 703"/>
          <p:cNvSpPr>
            <a:spLocks noChangeArrowheads="1"/>
          </p:cNvSpPr>
          <p:nvPr/>
        </p:nvSpPr>
        <p:spPr bwMode="auto">
          <a:xfrm>
            <a:off x="416490" y="6362700"/>
            <a:ext cx="3363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Health Statistics 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3031" y="85978"/>
            <a:ext cx="8912179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CCEE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INDICADORES DE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41545781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1" y="0"/>
            <a:ext cx="9142334" cy="6858000"/>
          </a:xfrm>
          <a:prstGeom prst="rect">
            <a:avLst/>
          </a:prstGeom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103031" y="99368"/>
            <a:ext cx="8912179" cy="68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CCEE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IDIOMAS FALADOS</a:t>
            </a:r>
            <a:endParaRPr lang="en-GB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gray">
          <a:xfrm>
            <a:off x="-1356494" y="1683151"/>
            <a:ext cx="87852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Dados demográficos</a:t>
            </a:r>
          </a:p>
        </p:txBody>
      </p:sp>
      <p:graphicFrame>
        <p:nvGraphicFramePr>
          <p:cNvPr id="266947" name="Group 70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59247706"/>
              </p:ext>
            </p:extLst>
          </p:nvPr>
        </p:nvGraphicFramePr>
        <p:xfrm>
          <a:off x="179512" y="1034147"/>
          <a:ext cx="8753695" cy="453398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12168"/>
                <a:gridCol w="1994949"/>
                <a:gridCol w="1944914"/>
                <a:gridCol w="3301664"/>
              </a:tblGrid>
              <a:tr h="913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Países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Idiomas falados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Alfabetização de adultos</a:t>
                      </a:r>
                      <a:endParaRPr kumimoji="0" lang="pt-BR" sz="2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Idiomas oficiais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Angola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70%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=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Português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Kikongo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Kimbundu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Mbunda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Chokwe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Oshiwambo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Brasil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90%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= Português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8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Cabo Verde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= Português,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Criolo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Kabuverdianu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Guiné-Bissau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55%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= Português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Moçambique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51%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= Português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Portugal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95%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= Português, Miranda do Douro (regional)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STP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70%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= Português, Santomense,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Principense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Timor Leste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Calibri" panose="020F0502020204030204" pitchFamily="34" charset="0"/>
                        </a:rPr>
                        <a:t>58%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= Português, Tetum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943" name="Rectangle 703"/>
          <p:cNvSpPr>
            <a:spLocks noChangeArrowheads="1"/>
          </p:cNvSpPr>
          <p:nvPr/>
        </p:nvSpPr>
        <p:spPr bwMode="auto">
          <a:xfrm>
            <a:off x="395536" y="6165304"/>
            <a:ext cx="3363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Health Statistics 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Ethnologue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261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279769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Acesso</a:t>
            </a:r>
            <a:r>
              <a:rPr lang="en-GB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Internet</a:t>
            </a:r>
            <a:endParaRPr lang="en-GB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1580"/>
            <a:ext cx="3561755" cy="2333887"/>
          </a:xfrm>
          <a:prstGeom prst="rect">
            <a:avLst/>
          </a:prstGeom>
        </p:spPr>
      </p:pic>
      <p:pic>
        <p:nvPicPr>
          <p:cNvPr id="1026" name="Picture 2" descr="Internet_Stats_africa2013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62" y="4077072"/>
            <a:ext cx="333145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4531"/>
            <a:ext cx="3714750" cy="2371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93" y="1311137"/>
            <a:ext cx="3561755" cy="2333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58" y="1340768"/>
            <a:ext cx="40005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1" y="0"/>
            <a:ext cx="9142334" cy="6858000"/>
          </a:xfrm>
          <a:prstGeom prst="rect">
            <a:avLst/>
          </a:prstGeom>
        </p:spPr>
      </p:pic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0" y="55766"/>
            <a:ext cx="9144000" cy="62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Acesso à </a:t>
            </a:r>
            <a:r>
              <a:rPr lang="pt-BR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Internet  e celulares</a:t>
            </a:r>
            <a:endParaRPr lang="pt-BR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1545" name="Control 57"/>
          <p:cNvSpPr>
            <a:spLocks noChangeArrowheads="1" noChangeShapeType="1"/>
          </p:cNvSpPr>
          <p:nvPr/>
        </p:nvSpPr>
        <p:spPr bwMode="auto">
          <a:xfrm>
            <a:off x="4760913" y="3862388"/>
            <a:ext cx="3286125" cy="39481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/>
          </a:p>
        </p:txBody>
      </p:sp>
      <p:graphicFrame>
        <p:nvGraphicFramePr>
          <p:cNvPr id="191725" name="Group 2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14041"/>
              </p:ext>
            </p:extLst>
          </p:nvPr>
        </p:nvGraphicFramePr>
        <p:xfrm>
          <a:off x="388458" y="1050971"/>
          <a:ext cx="8460481" cy="465044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19720"/>
                <a:gridCol w="1512168"/>
                <a:gridCol w="1617712"/>
                <a:gridCol w="2104571"/>
                <a:gridCol w="1606310"/>
              </a:tblGrid>
              <a:tr h="899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País</a:t>
                      </a:r>
                      <a:endParaRPr kumimoji="0" lang="pt-BR" altLang="ja-JP" sz="2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População</a:t>
                      </a:r>
                      <a:r>
                        <a:rPr kumimoji="0" lang="pt-BR" altLang="ja-JP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Acesso à Internet</a:t>
                      </a:r>
                      <a:r>
                        <a:rPr kumimoji="0" lang="pt-BR" altLang="ja-JP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Acesso ao Facebook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2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Tel</a:t>
                      </a:r>
                      <a:r>
                        <a:rPr kumimoji="0" lang="pt-BR" altLang="ja-JP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 celular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CAB7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Angola</a:t>
                      </a:r>
                      <a:r>
                        <a:rPr kumimoji="0" lang="pt-BR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20.821.000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19,36%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645.460 (3,29%)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Brasil</a:t>
                      </a:r>
                      <a:r>
                        <a:rPr kumimoji="0" lang="pt-BR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198.656.000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53,37%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58.565.700 ( 29,7%)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125%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Cabo Verde</a:t>
                      </a:r>
                      <a:r>
                        <a:rPr kumimoji="0" lang="pt-BR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494.000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39,72%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107.340 (21,4%)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86%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Guiné Bissau</a:t>
                      </a:r>
                      <a:r>
                        <a:rPr kumimoji="0" lang="pt-BR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1.664.000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3,31%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63%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Moçambique</a:t>
                      </a:r>
                      <a:r>
                        <a:rPr kumimoji="0" lang="pt-BR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25.203.000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5,54%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362.560 (1,5%)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36%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Portugal</a:t>
                      </a:r>
                      <a:r>
                        <a:rPr kumimoji="0" lang="pt-BR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10.604.000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66,12%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4.663.060 (43,6%)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116%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STP</a:t>
                      </a:r>
                      <a:endParaRPr kumimoji="0" lang="pt-BR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188.000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24,66%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6.940 (4,1%)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65%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Timor Leste</a:t>
                      </a:r>
                      <a:r>
                        <a:rPr kumimoji="0" lang="pt-BR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1.114.000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1,0% </a:t>
                      </a:r>
                      <a:endParaRPr kumimoji="0" lang="en-GB" altLang="ja-JP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Ｐゴシック" pitchFamily="34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ＭＳ Ｐゴシック" pitchFamily="34" charset="-128"/>
                          <a:cs typeface="Calibri" panose="020F0502020204030204" pitchFamily="34" charset="0"/>
                        </a:rPr>
                        <a:t>56%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703"/>
          <p:cNvSpPr>
            <a:spLocks noChangeArrowheads="1"/>
          </p:cNvSpPr>
          <p:nvPr/>
        </p:nvSpPr>
        <p:spPr bwMode="auto">
          <a:xfrm>
            <a:off x="395536" y="6120049"/>
            <a:ext cx="43653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Health Statistics 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 live Stats (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www.internetlivestats.com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2014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066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42334" cy="68580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166" y="476672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Acesso</a:t>
            </a:r>
            <a:r>
              <a:rPr lang="en-GB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Internet</a:t>
            </a:r>
            <a:endParaRPr lang="en-GB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388" y="1885469"/>
            <a:ext cx="8800839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Diversos idiomas e etnias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População analfabeta ou analfabeta funcional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População majoritariamente </a:t>
            </a:r>
            <a:r>
              <a:rPr lang="pt-BR" sz="3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jovem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Médio e baixo índice de desenvolvimento humano </a:t>
            </a:r>
            <a:endParaRPr lang="pt-BR" sz="3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Baixa conectividade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Médio acesso a telefones celulares</a:t>
            </a:r>
          </a:p>
        </p:txBody>
      </p:sp>
    </p:spTree>
    <p:extLst>
      <p:ext uri="{BB962C8B-B14F-4D97-AF65-F5344CB8AC3E}">
        <p14:creationId xmlns:p14="http://schemas.microsoft.com/office/powerpoint/2010/main" val="13512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42334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1519" y="311466"/>
            <a:ext cx="5695665" cy="29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Vivemos na era da informação digital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A internet cresceu 567% nos últimos 14 anos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Atinge 39% da população </a:t>
            </a:r>
            <a:r>
              <a:rPr lang="pt-BR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mundial</a:t>
            </a:r>
            <a:endParaRPr lang="pt-BR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3 bilhões de usuários em 2015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9" y="308065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pic>
        <p:nvPicPr>
          <p:cNvPr id="1026" name="Picture 2" descr="globalizati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25" y="458786"/>
            <a:ext cx="2600020" cy="256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3119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hiftselling.com/wp-content/uploads/2009/09/Social-Networking-Si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904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42334" cy="68580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166" y="404102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 das </a:t>
            </a:r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 </a:t>
            </a:r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ociais</a:t>
            </a:r>
            <a:endParaRPr lang="pt-B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1520" y="1681644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Facilitam o acesso a informação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1520" y="2329716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tem fronteiras geográficas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34333" y="2978949"/>
            <a:ext cx="86581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Possibilitam a interação entre a população e os governos, jornais, instituições, etc.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79512" y="4077072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bilhões de contas de facebook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9512" y="4705980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786 fotos por </a:t>
            </a:r>
            <a:r>
              <a:rPr lang="pt-BR" sz="2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cada segundo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51520" y="5354052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milhões de contas de </a:t>
            </a:r>
            <a:r>
              <a:rPr lang="pt-BR" sz="28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42334" cy="6858000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1520" y="1667130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milhões de </a:t>
            </a:r>
            <a:r>
              <a:rPr lang="pt-BR" sz="28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tweets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são enviados todos os dias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1520" y="2400600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6.282 </a:t>
            </a:r>
            <a:r>
              <a:rPr lang="pt-BR" sz="28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tweets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cada segundo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06341" y="5483554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bilhões de usuários da internet em 2015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05779" y="4753048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Obama tem 40 milhões de seguidores no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witter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05217" y="3960398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Yomiuri</a:t>
            </a:r>
            <a:r>
              <a:rPr lang="pt-BR" sz="2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Shimbun</a:t>
            </a:r>
            <a:r>
              <a:rPr lang="pt-BR" sz="2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10 milhões de leitores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64497" y="3178736"/>
            <a:ext cx="8658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77% das contas são fora dos USA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166" y="404102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 das </a:t>
            </a:r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 </a:t>
            </a:r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ociais</a:t>
            </a:r>
            <a:endParaRPr lang="pt-B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4233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99169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1973</a:t>
            </a:r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://static1.businessinsider.com/image/510046df6bb3f7777b000011/the-17-most-important-moments-in-the-70-year-history-of-the-cell-ph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13" y="1763710"/>
            <a:ext cx="4153936" cy="31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117661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2007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6" descr="http://upload.wikimedia.org/wikipedia/commons/thumb/1/1f/2007Computex_e21Forum-MartinCooper.jpg/800px-2007Computex_e21Forum-MartinCoo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1316"/>
            <a:ext cx="3456384" cy="460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31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 rot="20654171">
            <a:off x="744568" y="969738"/>
            <a:ext cx="4472824" cy="517064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língua é o principal meio de comunicação, interação e de transmissão de </a:t>
            </a:r>
            <a:r>
              <a:rPr lang="pt-BR" sz="3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conhecimento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a expressão mais fiel da cultura, tradição e identidade de uma comunidade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7"/>
          <a:stretch/>
        </p:blipFill>
        <p:spPr bwMode="auto">
          <a:xfrm>
            <a:off x="5197250" y="701070"/>
            <a:ext cx="3595190" cy="6355705"/>
          </a:xfrm>
          <a:prstGeom prst="rect">
            <a:avLst/>
          </a:prstGeom>
          <a:effectLst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80782" y="1623091"/>
            <a:ext cx="2270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é a arte de ser entendido</a:t>
            </a:r>
          </a:p>
          <a:p>
            <a:pPr algn="r"/>
            <a:r>
              <a:rPr 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Ustinov</a:t>
            </a: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http://www.technology-blog.com/images/blogs/2-2007/turn-your-cell-phone-into-an-ank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9356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2" y="0"/>
            <a:ext cx="9176122" cy="68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31640" y="34952"/>
            <a:ext cx="5044408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ANGOLA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26102" y="0"/>
            <a:ext cx="5044408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CABO VERDE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908720"/>
            <a:ext cx="9144000" cy="529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78502" y="152400"/>
            <a:ext cx="5044408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CABO VERDE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63270" cy="694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86376" y="0"/>
            <a:ext cx="3984624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934"/>
            <a:ext cx="9180512" cy="684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5632541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MOÇAMBIQUE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My Pictures\PAISES\ST&amp;P\2011_STP_March\3_Biblioteca_Nacional\Bibli_Nacional_sala_da saude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83152" cy="69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804" y="14633810"/>
            <a:ext cx="17946804" cy="1346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34772" y="215026"/>
            <a:ext cx="5467867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Tomé e Príncipe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4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687172" y="367426"/>
            <a:ext cx="5467867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Tomé e Príncipe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3387"/>
            <a:ext cx="9361040" cy="702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39572" y="519826"/>
            <a:ext cx="5467867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Tomé e Príncipe</a:t>
            </a:r>
            <a:endParaRPr lang="pt-BR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553893" y="476672"/>
            <a:ext cx="4318000" cy="7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4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Timor-Leste</a:t>
            </a:r>
            <a:endParaRPr lang="pt-BR" sz="4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6" descr="D:\My Pictures\2011_TIMOR_LESTE\30_11_2011_BNS_Hospital_Nacional\BNS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3" y="-23983"/>
            <a:ext cx="9463863" cy="69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4" y="-144418"/>
            <a:ext cx="9452915" cy="70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D:\My Pictures\2011_TIMOR_LESTE\30_11_2011_BNS_Hospital_Nacional\Biblioteca_Nacional_Faceo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1" y="476672"/>
            <a:ext cx="88149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NP_FORUM_TELES-SAÚDE_2014_Apresentação-pptx_4;3px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53" y="2553253"/>
            <a:ext cx="2982028" cy="4314424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8" name="20-24_Your Audience Deserv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7188200"/>
            <a:ext cx="304800" cy="304800"/>
          </a:xfrm>
          <a:prstGeom prst="rect">
            <a:avLst/>
          </a:prstGeom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815702" y="1894145"/>
            <a:ext cx="5175898" cy="3223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6CCEE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Como a rede ePORTUGUÊSe pode contribuir </a:t>
            </a:r>
            <a:br>
              <a:rPr lang="pt-BR" sz="36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para aumentar o acesso à informação para os profissionais de saúde dos países?</a:t>
            </a:r>
            <a:endParaRPr lang="pt-BR" sz="36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 rot="848549">
            <a:off x="668548" y="496715"/>
            <a:ext cx="2938638" cy="2770716"/>
            <a:chOff x="1633362" y="1016000"/>
            <a:chExt cx="2938638" cy="2770716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362" y="1016000"/>
              <a:ext cx="2938638" cy="2770716"/>
            </a:xfrm>
            <a:prstGeom prst="rect">
              <a:avLst/>
            </a:prstGeom>
          </p:spPr>
        </p:pic>
        <p:pic>
          <p:nvPicPr>
            <p:cNvPr id="2050" name="Picture 2" descr="https://encrypted-tbn2.google.com/images?q=tbn:ANd9GcTmsTQU5wZ2r0a5erCNxjhDlsZXmSNTG0Cib50ZWHLns5e0G8Vw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44" y="1457729"/>
              <a:ext cx="1014413" cy="1128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72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34000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9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NP_FORUM_TELES-SAÚDE_2014_Apresentação-pptx_4;3px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50253" y="1107865"/>
            <a:ext cx="89584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spcBef>
                <a:spcPct val="1500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Facilitando a sinergia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entre os espaços de informação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já existentes</a:t>
            </a:r>
            <a:endParaRPr lang="pt-BR" altLang="zh-CN" sz="2800" b="1" dirty="0">
              <a:solidFill>
                <a:schemeClr val="tx2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7312" y="4288483"/>
            <a:ext cx="88195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spcBef>
                <a:spcPct val="1500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Utilizando e adaptando metodologias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de ensino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a distância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, telessaúde,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web 2.0,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entre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outros</a:t>
            </a:r>
            <a:endParaRPr lang="pt-BR" altLang="zh-CN" sz="2800" b="1" dirty="0">
              <a:solidFill>
                <a:schemeClr val="tx2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4767" y="2129367"/>
            <a:ext cx="89121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spcBef>
                <a:spcPct val="1500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Fomentando 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parcerias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para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apoiar a troca de informação e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a capacitação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de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RHS</a:t>
            </a:r>
            <a:endParaRPr lang="pt-BR" altLang="zh-CN" sz="2800" b="1" dirty="0">
              <a:solidFill>
                <a:schemeClr val="tx2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0826" y="3194973"/>
            <a:ext cx="89121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spcBef>
                <a:spcPct val="1500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Apoiando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o desenvolvimento de pesquisas que garantam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sua sustentabilidade  nos países</a:t>
            </a:r>
            <a:endParaRPr lang="pt-BR" altLang="zh-CN" sz="2800" b="1" dirty="0">
              <a:solidFill>
                <a:schemeClr val="tx2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8518" y="5339013"/>
            <a:ext cx="88195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spcBef>
                <a:spcPct val="1500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Criando 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oportunidades para novas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iniciativas</a:t>
            </a:r>
            <a:r>
              <a:rPr lang="pt-BR" altLang="zh-CN" sz="2800" b="1" dirty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, parcerias,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recursos e projetos</a:t>
            </a:r>
            <a:endParaRPr lang="pt-BR" sz="2800" b="1" dirty="0">
              <a:solidFill>
                <a:schemeClr val="tx2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4347" y="69718"/>
            <a:ext cx="864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ePORTUGUÊSe</a:t>
            </a:r>
            <a:endParaRPr lang="en-GB" sz="4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RNP_FORUM_TELES-SAÚDE_2014_Apresentação-pptx_4;3px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968140" y="3692433"/>
            <a:ext cx="3474719" cy="3575141"/>
            <a:chOff x="1968140" y="3692433"/>
            <a:chExt cx="3474719" cy="3575141"/>
          </a:xfrm>
        </p:grpSpPr>
        <p:sp>
          <p:nvSpPr>
            <p:cNvPr id="11" name="Arc 10"/>
            <p:cNvSpPr/>
            <p:nvPr/>
          </p:nvSpPr>
          <p:spPr>
            <a:xfrm rot="16200000">
              <a:off x="1917929" y="3742644"/>
              <a:ext cx="3575141" cy="3474719"/>
            </a:xfrm>
            <a:prstGeom prst="arc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260568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39641" y="3823062"/>
            <a:ext cx="2345867" cy="3309258"/>
            <a:chOff x="2539641" y="3823062"/>
            <a:chExt cx="2345867" cy="3309258"/>
          </a:xfrm>
        </p:grpSpPr>
        <p:sp>
          <p:nvSpPr>
            <p:cNvPr id="15" name="Arc 14"/>
            <p:cNvSpPr/>
            <p:nvPr/>
          </p:nvSpPr>
          <p:spPr>
            <a:xfrm rot="16200000">
              <a:off x="2059576" y="4306388"/>
              <a:ext cx="3309258" cy="2342606"/>
            </a:xfrm>
            <a:prstGeom prst="arc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 flipH="1" flipV="1">
              <a:off x="1832069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 rot="15413962">
            <a:off x="9893024" y="-151073"/>
            <a:ext cx="260394" cy="3602646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>
              <a:rot lat="20536902" lon="9870202" rev="21406240"/>
            </a:camera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19" name="Oval 18"/>
          <p:cNvSpPr/>
          <p:nvPr/>
        </p:nvSpPr>
        <p:spPr>
          <a:xfrm rot="20957414">
            <a:off x="9048389" y="1274364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54450" y="717550"/>
            <a:ext cx="5403850" cy="4854575"/>
            <a:chOff x="-2146300" y="717550"/>
            <a:chExt cx="5403850" cy="4854575"/>
          </a:xfrm>
        </p:grpSpPr>
        <p:sp>
          <p:nvSpPr>
            <p:cNvPr id="34" name="Rectangle 33"/>
            <p:cNvSpPr/>
            <p:nvPr/>
          </p:nvSpPr>
          <p:spPr>
            <a:xfrm>
              <a:off x="590550" y="3133725"/>
              <a:ext cx="2667000" cy="2438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-2146300" y="717550"/>
              <a:ext cx="4064000" cy="3689350"/>
            </a:xfrm>
            <a:custGeom>
              <a:avLst/>
              <a:gdLst/>
              <a:ahLst/>
              <a:cxnLst/>
              <a:rect l="l" t="t" r="r" b="b"/>
              <a:pathLst>
                <a:path w="4064000" h="3689350">
                  <a:moveTo>
                    <a:pt x="3597645" y="3147246"/>
                  </a:moveTo>
                  <a:cubicBezTo>
                    <a:pt x="3598115" y="3144400"/>
                    <a:pt x="3610826" y="3165139"/>
                    <a:pt x="3599123" y="3152006"/>
                  </a:cubicBezTo>
                  <a:close/>
                  <a:moveTo>
                    <a:pt x="1683822" y="1644655"/>
                  </a:moveTo>
                  <a:lnTo>
                    <a:pt x="1522672" y="1648461"/>
                  </a:lnTo>
                  <a:cubicBezTo>
                    <a:pt x="1502023" y="1649312"/>
                    <a:pt x="1498921" y="1654121"/>
                    <a:pt x="1479437" y="1656072"/>
                  </a:cubicBezTo>
                  <a:cubicBezTo>
                    <a:pt x="1443226" y="1659699"/>
                    <a:pt x="1354976" y="1664740"/>
                    <a:pt x="1314357" y="1671294"/>
                  </a:cubicBezTo>
                  <a:cubicBezTo>
                    <a:pt x="1255532" y="1680785"/>
                    <a:pt x="1329008" y="1669111"/>
                    <a:pt x="1263260" y="1678904"/>
                  </a:cubicBezTo>
                  <a:cubicBezTo>
                    <a:pt x="1255383" y="1680077"/>
                    <a:pt x="1247592" y="1681808"/>
                    <a:pt x="1239677" y="1682709"/>
                  </a:cubicBezTo>
                  <a:cubicBezTo>
                    <a:pt x="1225305" y="1684347"/>
                    <a:pt x="1210854" y="1685246"/>
                    <a:pt x="1196442" y="1686515"/>
                  </a:cubicBezTo>
                  <a:cubicBezTo>
                    <a:pt x="1189891" y="1687783"/>
                    <a:pt x="1183235" y="1688618"/>
                    <a:pt x="1176789" y="1690320"/>
                  </a:cubicBezTo>
                  <a:cubicBezTo>
                    <a:pt x="1168796" y="1692431"/>
                    <a:pt x="1153206" y="1697931"/>
                    <a:pt x="1153206" y="1697931"/>
                  </a:cubicBezTo>
                  <a:cubicBezTo>
                    <a:pt x="1140407" y="1706193"/>
                    <a:pt x="1141183" y="1702606"/>
                    <a:pt x="1138126" y="1715187"/>
                  </a:cubicBezTo>
                  <a:cubicBezTo>
                    <a:pt x="1137498" y="1715678"/>
                    <a:pt x="1137381" y="1716616"/>
                    <a:pt x="1137485" y="1716959"/>
                  </a:cubicBezTo>
                  <a:cubicBezTo>
                    <a:pt x="1137650" y="1716318"/>
                    <a:pt x="1137806" y="1715713"/>
                    <a:pt x="1138126" y="1715187"/>
                  </a:cubicBezTo>
                  <a:lnTo>
                    <a:pt x="1141415" y="1716959"/>
                  </a:lnTo>
                  <a:cubicBezTo>
                    <a:pt x="1145346" y="1723302"/>
                    <a:pt x="1154929" y="1742137"/>
                    <a:pt x="1161067" y="1755013"/>
                  </a:cubicBezTo>
                  <a:cubicBezTo>
                    <a:pt x="1166547" y="1766507"/>
                    <a:pt x="1162638" y="1767950"/>
                    <a:pt x="1172859" y="1777846"/>
                  </a:cubicBezTo>
                  <a:cubicBezTo>
                    <a:pt x="1176199" y="1781079"/>
                    <a:pt x="1180720" y="1782920"/>
                    <a:pt x="1184650" y="1785457"/>
                  </a:cubicBezTo>
                  <a:lnTo>
                    <a:pt x="1192880" y="1797706"/>
                  </a:lnTo>
                  <a:cubicBezTo>
                    <a:pt x="1195214" y="1801392"/>
                    <a:pt x="1184649" y="1785454"/>
                    <a:pt x="1204303" y="1804483"/>
                  </a:cubicBezTo>
                  <a:lnTo>
                    <a:pt x="1214007" y="1815306"/>
                  </a:lnTo>
                  <a:cubicBezTo>
                    <a:pt x="1215850" y="1819468"/>
                    <a:pt x="1200371" y="1808288"/>
                    <a:pt x="1223955" y="1823511"/>
                  </a:cubicBezTo>
                  <a:cubicBezTo>
                    <a:pt x="1226576" y="1827316"/>
                    <a:pt x="1228476" y="1831693"/>
                    <a:pt x="1231816" y="1834927"/>
                  </a:cubicBezTo>
                  <a:cubicBezTo>
                    <a:pt x="1235157" y="1838161"/>
                    <a:pt x="1240657" y="1838966"/>
                    <a:pt x="1243608" y="1842538"/>
                  </a:cubicBezTo>
                  <a:lnTo>
                    <a:pt x="1248879" y="1851532"/>
                  </a:lnTo>
                  <a:cubicBezTo>
                    <a:pt x="1249414" y="1856462"/>
                    <a:pt x="1240034" y="1851533"/>
                    <a:pt x="1259330" y="1857759"/>
                  </a:cubicBezTo>
                  <a:cubicBezTo>
                    <a:pt x="1260640" y="1861565"/>
                    <a:pt x="1260672" y="1866044"/>
                    <a:pt x="1263260" y="1869176"/>
                  </a:cubicBezTo>
                  <a:cubicBezTo>
                    <a:pt x="1266211" y="1872748"/>
                    <a:pt x="1271423" y="1873859"/>
                    <a:pt x="1275052" y="1876787"/>
                  </a:cubicBezTo>
                  <a:lnTo>
                    <a:pt x="1287387" y="1887404"/>
                  </a:lnTo>
                  <a:cubicBezTo>
                    <a:pt x="1291414" y="1891760"/>
                    <a:pt x="1276677" y="1881641"/>
                    <a:pt x="1298635" y="1895814"/>
                  </a:cubicBezTo>
                  <a:lnTo>
                    <a:pt x="1306393" y="1907219"/>
                  </a:lnTo>
                  <a:cubicBezTo>
                    <a:pt x="1308754" y="1910760"/>
                    <a:pt x="1299372" y="1896671"/>
                    <a:pt x="1318287" y="1918646"/>
                  </a:cubicBezTo>
                  <a:lnTo>
                    <a:pt x="1325227" y="1927685"/>
                  </a:lnTo>
                  <a:cubicBezTo>
                    <a:pt x="1327990" y="1932442"/>
                    <a:pt x="1321726" y="1927209"/>
                    <a:pt x="1337940" y="1937674"/>
                  </a:cubicBezTo>
                  <a:cubicBezTo>
                    <a:pt x="1356282" y="1964312"/>
                    <a:pt x="1345801" y="1955433"/>
                    <a:pt x="1365453" y="1968117"/>
                  </a:cubicBezTo>
                  <a:cubicBezTo>
                    <a:pt x="1368073" y="1971922"/>
                    <a:pt x="1369974" y="1976300"/>
                    <a:pt x="1373314" y="1979533"/>
                  </a:cubicBezTo>
                  <a:cubicBezTo>
                    <a:pt x="1376654" y="1982767"/>
                    <a:pt x="1382154" y="1983572"/>
                    <a:pt x="1385106" y="1987144"/>
                  </a:cubicBezTo>
                  <a:lnTo>
                    <a:pt x="1391963" y="1998128"/>
                  </a:lnTo>
                  <a:cubicBezTo>
                    <a:pt x="1391516" y="2002060"/>
                    <a:pt x="1375482" y="1989813"/>
                    <a:pt x="1400827" y="2006172"/>
                  </a:cubicBezTo>
                  <a:cubicBezTo>
                    <a:pt x="1402137" y="2009977"/>
                    <a:pt x="1402745" y="2014081"/>
                    <a:pt x="1404758" y="2017588"/>
                  </a:cubicBezTo>
                  <a:cubicBezTo>
                    <a:pt x="1409345" y="2025584"/>
                    <a:pt x="1415239" y="2032809"/>
                    <a:pt x="1420480" y="2040420"/>
                  </a:cubicBezTo>
                  <a:lnTo>
                    <a:pt x="1436201" y="2063253"/>
                  </a:lnTo>
                  <a:lnTo>
                    <a:pt x="1451923" y="2086085"/>
                  </a:lnTo>
                  <a:cubicBezTo>
                    <a:pt x="1455854" y="2089891"/>
                    <a:pt x="1460303" y="2093254"/>
                    <a:pt x="1463715" y="2097502"/>
                  </a:cubicBezTo>
                  <a:lnTo>
                    <a:pt x="1475221" y="2113154"/>
                  </a:lnTo>
                  <a:cubicBezTo>
                    <a:pt x="1481081" y="2122585"/>
                    <a:pt x="1474108" y="2116895"/>
                    <a:pt x="1491228" y="2127946"/>
                  </a:cubicBezTo>
                  <a:cubicBezTo>
                    <a:pt x="1496172" y="2142301"/>
                    <a:pt x="1497367" y="2149108"/>
                    <a:pt x="1510881" y="2162194"/>
                  </a:cubicBezTo>
                  <a:cubicBezTo>
                    <a:pt x="1514811" y="2166000"/>
                    <a:pt x="1519113" y="2169477"/>
                    <a:pt x="1522672" y="2173611"/>
                  </a:cubicBezTo>
                  <a:cubicBezTo>
                    <a:pt x="1525696" y="2177124"/>
                    <a:pt x="1528420" y="2180936"/>
                    <a:pt x="1530533" y="2185027"/>
                  </a:cubicBezTo>
                  <a:cubicBezTo>
                    <a:pt x="1536927" y="2197407"/>
                    <a:pt x="1531060" y="2196953"/>
                    <a:pt x="1542325" y="2207859"/>
                  </a:cubicBezTo>
                  <a:cubicBezTo>
                    <a:pt x="1545665" y="2211093"/>
                    <a:pt x="1550186" y="2212933"/>
                    <a:pt x="1554116" y="2215470"/>
                  </a:cubicBezTo>
                  <a:cubicBezTo>
                    <a:pt x="1561105" y="2225620"/>
                    <a:pt x="1563291" y="2230413"/>
                    <a:pt x="1573769" y="2238303"/>
                  </a:cubicBezTo>
                  <a:cubicBezTo>
                    <a:pt x="1581226" y="2243918"/>
                    <a:pt x="1597352" y="2253525"/>
                    <a:pt x="1597352" y="2253525"/>
                  </a:cubicBezTo>
                  <a:cubicBezTo>
                    <a:pt x="1599972" y="2257330"/>
                    <a:pt x="1601873" y="2261707"/>
                    <a:pt x="1605213" y="2264941"/>
                  </a:cubicBezTo>
                  <a:cubicBezTo>
                    <a:pt x="1608553" y="2268175"/>
                    <a:pt x="1613893" y="2269110"/>
                    <a:pt x="1617004" y="2272552"/>
                  </a:cubicBezTo>
                  <a:cubicBezTo>
                    <a:pt x="1623225" y="2279436"/>
                    <a:pt x="1627485" y="2287774"/>
                    <a:pt x="1632726" y="2295385"/>
                  </a:cubicBezTo>
                  <a:cubicBezTo>
                    <a:pt x="1635346" y="2299190"/>
                    <a:pt x="1636657" y="2304264"/>
                    <a:pt x="1640587" y="2306801"/>
                  </a:cubicBezTo>
                  <a:lnTo>
                    <a:pt x="1652379" y="2314411"/>
                  </a:lnTo>
                  <a:lnTo>
                    <a:pt x="1660137" y="2325817"/>
                  </a:lnTo>
                  <a:cubicBezTo>
                    <a:pt x="1662498" y="2329357"/>
                    <a:pt x="1653116" y="2315268"/>
                    <a:pt x="1672031" y="2337244"/>
                  </a:cubicBezTo>
                  <a:lnTo>
                    <a:pt x="1678971" y="2346282"/>
                  </a:lnTo>
                  <a:cubicBezTo>
                    <a:pt x="1681734" y="2351039"/>
                    <a:pt x="1675470" y="2345807"/>
                    <a:pt x="1691683" y="2356272"/>
                  </a:cubicBezTo>
                  <a:cubicBezTo>
                    <a:pt x="1694304" y="2360077"/>
                    <a:pt x="1696406" y="2364269"/>
                    <a:pt x="1699544" y="2367688"/>
                  </a:cubicBezTo>
                  <a:cubicBezTo>
                    <a:pt x="1706930" y="2375732"/>
                    <a:pt x="1716961" y="2381564"/>
                    <a:pt x="1723127" y="2390520"/>
                  </a:cubicBezTo>
                  <a:lnTo>
                    <a:pt x="1738849" y="2413353"/>
                  </a:lnTo>
                  <a:cubicBezTo>
                    <a:pt x="1741470" y="2417159"/>
                    <a:pt x="1742779" y="2422232"/>
                    <a:pt x="1746710" y="2424769"/>
                  </a:cubicBezTo>
                  <a:lnTo>
                    <a:pt x="1770293" y="2439991"/>
                  </a:lnTo>
                  <a:lnTo>
                    <a:pt x="1779352" y="2427051"/>
                  </a:lnTo>
                  <a:cubicBezTo>
                    <a:pt x="1782022" y="2423414"/>
                    <a:pt x="1769880" y="2440792"/>
                    <a:pt x="1782084" y="2417159"/>
                  </a:cubicBezTo>
                  <a:lnTo>
                    <a:pt x="1788967" y="2405176"/>
                  </a:lnTo>
                  <a:cubicBezTo>
                    <a:pt x="1792111" y="2401330"/>
                    <a:pt x="1786464" y="2415850"/>
                    <a:pt x="1793876" y="2394326"/>
                  </a:cubicBezTo>
                  <a:cubicBezTo>
                    <a:pt x="1792566" y="2375298"/>
                    <a:pt x="1792121" y="2356197"/>
                    <a:pt x="1789945" y="2337244"/>
                  </a:cubicBezTo>
                  <a:cubicBezTo>
                    <a:pt x="1789488" y="2333258"/>
                    <a:pt x="1787153" y="2329685"/>
                    <a:pt x="1786015" y="2325828"/>
                  </a:cubicBezTo>
                  <a:cubicBezTo>
                    <a:pt x="1784531" y="2320799"/>
                    <a:pt x="1783395" y="2315680"/>
                    <a:pt x="1782084" y="2310606"/>
                  </a:cubicBezTo>
                  <a:cubicBezTo>
                    <a:pt x="1783395" y="2297922"/>
                    <a:pt x="1784382" y="2285202"/>
                    <a:pt x="1786015" y="2272552"/>
                  </a:cubicBezTo>
                  <a:cubicBezTo>
                    <a:pt x="1787004" y="2264896"/>
                    <a:pt x="1789014" y="2257382"/>
                    <a:pt x="1789945" y="2249719"/>
                  </a:cubicBezTo>
                  <a:cubicBezTo>
                    <a:pt x="1791636" y="2235804"/>
                    <a:pt x="1792566" y="2221813"/>
                    <a:pt x="1793876" y="2207859"/>
                  </a:cubicBezTo>
                  <a:cubicBezTo>
                    <a:pt x="1792566" y="2187564"/>
                    <a:pt x="1791620" y="2167243"/>
                    <a:pt x="1789945" y="2146972"/>
                  </a:cubicBezTo>
                  <a:cubicBezTo>
                    <a:pt x="1788143" y="2125161"/>
                    <a:pt x="1785233" y="2107421"/>
                    <a:pt x="1782084" y="2086085"/>
                  </a:cubicBezTo>
                  <a:cubicBezTo>
                    <a:pt x="1780774" y="2067059"/>
                    <a:pt x="1778154" y="2048073"/>
                    <a:pt x="1778154" y="2029004"/>
                  </a:cubicBezTo>
                  <a:cubicBezTo>
                    <a:pt x="1778154" y="1962330"/>
                    <a:pt x="1787531" y="2030208"/>
                    <a:pt x="1778154" y="1975728"/>
                  </a:cubicBezTo>
                  <a:cubicBezTo>
                    <a:pt x="1782487" y="1862446"/>
                    <a:pt x="1784514" y="1901381"/>
                    <a:pt x="1778154" y="1812094"/>
                  </a:cubicBezTo>
                  <a:cubicBezTo>
                    <a:pt x="1777605" y="1804388"/>
                    <a:pt x="1773129" y="1742101"/>
                    <a:pt x="1770293" y="1728375"/>
                  </a:cubicBezTo>
                  <a:cubicBezTo>
                    <a:pt x="1768668" y="1720508"/>
                    <a:pt x="1765053" y="1713153"/>
                    <a:pt x="1762432" y="1705542"/>
                  </a:cubicBezTo>
                  <a:lnTo>
                    <a:pt x="1758501" y="1694126"/>
                  </a:lnTo>
                  <a:cubicBezTo>
                    <a:pt x="1755697" y="1685982"/>
                    <a:pt x="1753883" y="1677370"/>
                    <a:pt x="1746710" y="1671294"/>
                  </a:cubicBezTo>
                  <a:cubicBezTo>
                    <a:pt x="1739600" y="1665270"/>
                    <a:pt x="1732090" y="1658964"/>
                    <a:pt x="1723127" y="1656072"/>
                  </a:cubicBezTo>
                  <a:cubicBezTo>
                    <a:pt x="1694419" y="1646807"/>
                    <a:pt x="1707583" y="1650407"/>
                    <a:pt x="1683822" y="1644655"/>
                  </a:cubicBezTo>
                  <a:close/>
                  <a:moveTo>
                    <a:pt x="2800350" y="0"/>
                  </a:moveTo>
                  <a:lnTo>
                    <a:pt x="2819400" y="6350"/>
                  </a:lnTo>
                  <a:lnTo>
                    <a:pt x="2838450" y="12700"/>
                  </a:lnTo>
                  <a:cubicBezTo>
                    <a:pt x="2851150" y="16933"/>
                    <a:pt x="2863969" y="20825"/>
                    <a:pt x="2876550" y="25400"/>
                  </a:cubicBezTo>
                  <a:cubicBezTo>
                    <a:pt x="2887262" y="29295"/>
                    <a:pt x="2897486" y="34495"/>
                    <a:pt x="2908300" y="38100"/>
                  </a:cubicBezTo>
                  <a:cubicBezTo>
                    <a:pt x="2916579" y="40860"/>
                    <a:pt x="2925233" y="42333"/>
                    <a:pt x="2933700" y="44450"/>
                  </a:cubicBezTo>
                  <a:cubicBezTo>
                    <a:pt x="2952067" y="49042"/>
                    <a:pt x="2967265" y="62016"/>
                    <a:pt x="2984500" y="69850"/>
                  </a:cubicBezTo>
                  <a:cubicBezTo>
                    <a:pt x="2990594" y="72620"/>
                    <a:pt x="2997200" y="74083"/>
                    <a:pt x="3003550" y="76200"/>
                  </a:cubicBezTo>
                  <a:cubicBezTo>
                    <a:pt x="3035648" y="86899"/>
                    <a:pt x="3038784" y="102387"/>
                    <a:pt x="3060700" y="120650"/>
                  </a:cubicBezTo>
                  <a:cubicBezTo>
                    <a:pt x="3066563" y="125536"/>
                    <a:pt x="3073400" y="129117"/>
                    <a:pt x="3079750" y="133350"/>
                  </a:cubicBezTo>
                  <a:cubicBezTo>
                    <a:pt x="3086100" y="137583"/>
                    <a:pt x="3088217" y="146050"/>
                    <a:pt x="3092450" y="152400"/>
                  </a:cubicBezTo>
                  <a:lnTo>
                    <a:pt x="3105150" y="171450"/>
                  </a:lnTo>
                  <a:lnTo>
                    <a:pt x="3155950" y="247650"/>
                  </a:lnTo>
                  <a:cubicBezTo>
                    <a:pt x="3159663" y="253219"/>
                    <a:pt x="3160183" y="260350"/>
                    <a:pt x="3162300" y="266700"/>
                  </a:cubicBezTo>
                  <a:lnTo>
                    <a:pt x="3168650" y="285750"/>
                  </a:lnTo>
                  <a:lnTo>
                    <a:pt x="3187700" y="342900"/>
                  </a:lnTo>
                  <a:cubicBezTo>
                    <a:pt x="3191933" y="355600"/>
                    <a:pt x="3194963" y="368767"/>
                    <a:pt x="3200400" y="381000"/>
                  </a:cubicBezTo>
                  <a:cubicBezTo>
                    <a:pt x="3222257" y="430178"/>
                    <a:pt x="3207650" y="359501"/>
                    <a:pt x="3225800" y="438150"/>
                  </a:cubicBezTo>
                  <a:cubicBezTo>
                    <a:pt x="3229165" y="452734"/>
                    <a:pt x="3230172" y="467764"/>
                    <a:pt x="3232150" y="482600"/>
                  </a:cubicBezTo>
                  <a:cubicBezTo>
                    <a:pt x="3240505" y="545266"/>
                    <a:pt x="3237591" y="527940"/>
                    <a:pt x="3244850" y="596900"/>
                  </a:cubicBezTo>
                  <a:cubicBezTo>
                    <a:pt x="3246857" y="615962"/>
                    <a:pt x="3248667" y="635051"/>
                    <a:pt x="3251200" y="654050"/>
                  </a:cubicBezTo>
                  <a:cubicBezTo>
                    <a:pt x="3257402" y="700563"/>
                    <a:pt x="3259868" y="690534"/>
                    <a:pt x="3263900" y="742950"/>
                  </a:cubicBezTo>
                  <a:cubicBezTo>
                    <a:pt x="3266827" y="780996"/>
                    <a:pt x="3268133" y="819150"/>
                    <a:pt x="3270250" y="857250"/>
                  </a:cubicBezTo>
                  <a:lnTo>
                    <a:pt x="3276600" y="876300"/>
                  </a:lnTo>
                  <a:cubicBezTo>
                    <a:pt x="3280833" y="889000"/>
                    <a:pt x="3282205" y="903048"/>
                    <a:pt x="3289300" y="914400"/>
                  </a:cubicBezTo>
                  <a:cubicBezTo>
                    <a:pt x="3302359" y="935294"/>
                    <a:pt x="3355865" y="932379"/>
                    <a:pt x="3365500" y="933450"/>
                  </a:cubicBezTo>
                  <a:lnTo>
                    <a:pt x="3403600" y="927100"/>
                  </a:lnTo>
                  <a:cubicBezTo>
                    <a:pt x="3410202" y="926000"/>
                    <a:pt x="3416300" y="922867"/>
                    <a:pt x="3422650" y="920750"/>
                  </a:cubicBezTo>
                  <a:lnTo>
                    <a:pt x="3460750" y="908050"/>
                  </a:lnTo>
                  <a:cubicBezTo>
                    <a:pt x="3475230" y="903223"/>
                    <a:pt x="3485507" y="890063"/>
                    <a:pt x="3498850" y="882650"/>
                  </a:cubicBezTo>
                  <a:cubicBezTo>
                    <a:pt x="3504701" y="879399"/>
                    <a:pt x="3511464" y="878139"/>
                    <a:pt x="3517900" y="876300"/>
                  </a:cubicBezTo>
                  <a:cubicBezTo>
                    <a:pt x="3563085" y="863390"/>
                    <a:pt x="3565358" y="868374"/>
                    <a:pt x="3632200" y="863600"/>
                  </a:cubicBezTo>
                  <a:lnTo>
                    <a:pt x="3727450" y="869950"/>
                  </a:lnTo>
                  <a:cubicBezTo>
                    <a:pt x="3734129" y="870395"/>
                    <a:pt x="3740150" y="874183"/>
                    <a:pt x="3746500" y="876300"/>
                  </a:cubicBezTo>
                  <a:lnTo>
                    <a:pt x="3784600" y="889000"/>
                  </a:lnTo>
                  <a:cubicBezTo>
                    <a:pt x="3797300" y="893233"/>
                    <a:pt x="3810271" y="896728"/>
                    <a:pt x="3822700" y="901700"/>
                  </a:cubicBezTo>
                  <a:cubicBezTo>
                    <a:pt x="3831489" y="905216"/>
                    <a:pt x="3839399" y="910671"/>
                    <a:pt x="3848100" y="914400"/>
                  </a:cubicBezTo>
                  <a:cubicBezTo>
                    <a:pt x="3854252" y="917037"/>
                    <a:pt x="3861923" y="916569"/>
                    <a:pt x="3867150" y="920750"/>
                  </a:cubicBezTo>
                  <a:cubicBezTo>
                    <a:pt x="3873109" y="925518"/>
                    <a:pt x="3875617" y="933450"/>
                    <a:pt x="3879850" y="939800"/>
                  </a:cubicBezTo>
                  <a:lnTo>
                    <a:pt x="3898900" y="952500"/>
                  </a:lnTo>
                  <a:cubicBezTo>
                    <a:pt x="3917615" y="964977"/>
                    <a:pt x="3924033" y="989799"/>
                    <a:pt x="3930650" y="1009650"/>
                  </a:cubicBezTo>
                  <a:cubicBezTo>
                    <a:pt x="3935477" y="1024130"/>
                    <a:pt x="3948637" y="1034407"/>
                    <a:pt x="3956050" y="1047750"/>
                  </a:cubicBezTo>
                  <a:cubicBezTo>
                    <a:pt x="3959301" y="1053601"/>
                    <a:pt x="3960283" y="1060450"/>
                    <a:pt x="3962400" y="1066800"/>
                  </a:cubicBezTo>
                  <a:cubicBezTo>
                    <a:pt x="3967227" y="1081280"/>
                    <a:pt x="3979333" y="1092200"/>
                    <a:pt x="3987800" y="1104900"/>
                  </a:cubicBezTo>
                  <a:cubicBezTo>
                    <a:pt x="3991513" y="1110469"/>
                    <a:pt x="3992033" y="1117600"/>
                    <a:pt x="3994150" y="1123950"/>
                  </a:cubicBezTo>
                  <a:lnTo>
                    <a:pt x="4006850" y="1162050"/>
                  </a:lnTo>
                  <a:cubicBezTo>
                    <a:pt x="4022310" y="1208429"/>
                    <a:pt x="4016303" y="1187163"/>
                    <a:pt x="4025900" y="1225550"/>
                  </a:cubicBezTo>
                  <a:cubicBezTo>
                    <a:pt x="4027523" y="1232044"/>
                    <a:pt x="4030133" y="1238250"/>
                    <a:pt x="4032250" y="1244600"/>
                  </a:cubicBezTo>
                  <a:cubicBezTo>
                    <a:pt x="4040349" y="1268898"/>
                    <a:pt x="4046502" y="1284108"/>
                    <a:pt x="4051300" y="1308100"/>
                  </a:cubicBezTo>
                  <a:cubicBezTo>
                    <a:pt x="4055705" y="1330126"/>
                    <a:pt x="4060950" y="1369302"/>
                    <a:pt x="4064000" y="1390650"/>
                  </a:cubicBezTo>
                  <a:cubicBezTo>
                    <a:pt x="4055938" y="1430958"/>
                    <a:pt x="4060268" y="1411929"/>
                    <a:pt x="4051300" y="1447800"/>
                  </a:cubicBezTo>
                  <a:cubicBezTo>
                    <a:pt x="4048053" y="1460787"/>
                    <a:pt x="4044037" y="1473667"/>
                    <a:pt x="4038600" y="1485900"/>
                  </a:cubicBezTo>
                  <a:cubicBezTo>
                    <a:pt x="4035500" y="1492874"/>
                    <a:pt x="4030133" y="1498600"/>
                    <a:pt x="4025900" y="1504950"/>
                  </a:cubicBezTo>
                  <a:cubicBezTo>
                    <a:pt x="4018474" y="1516089"/>
                    <a:pt x="4017433" y="1530350"/>
                    <a:pt x="4013200" y="1543050"/>
                  </a:cubicBezTo>
                  <a:cubicBezTo>
                    <a:pt x="3999156" y="1557094"/>
                    <a:pt x="3990291" y="1563469"/>
                    <a:pt x="3981450" y="1581150"/>
                  </a:cubicBezTo>
                  <a:cubicBezTo>
                    <a:pt x="3978457" y="1587137"/>
                    <a:pt x="3977217" y="1593850"/>
                    <a:pt x="3975100" y="1600200"/>
                  </a:cubicBezTo>
                  <a:cubicBezTo>
                    <a:pt x="3970273" y="1614680"/>
                    <a:pt x="3957113" y="1624957"/>
                    <a:pt x="3949700" y="1638300"/>
                  </a:cubicBezTo>
                  <a:cubicBezTo>
                    <a:pt x="3946449" y="1644151"/>
                    <a:pt x="3946343" y="1651363"/>
                    <a:pt x="3943350" y="1657350"/>
                  </a:cubicBezTo>
                  <a:cubicBezTo>
                    <a:pt x="3939937" y="1664176"/>
                    <a:pt x="3934436" y="1669774"/>
                    <a:pt x="3930650" y="1676400"/>
                  </a:cubicBezTo>
                  <a:cubicBezTo>
                    <a:pt x="3884403" y="1757333"/>
                    <a:pt x="3931775" y="1676122"/>
                    <a:pt x="3920478" y="1702280"/>
                  </a:cubicBezTo>
                  <a:lnTo>
                    <a:pt x="3911600" y="1720850"/>
                  </a:lnTo>
                  <a:cubicBezTo>
                    <a:pt x="3886981" y="1770089"/>
                    <a:pt x="3908511" y="1711067"/>
                    <a:pt x="3892550" y="1758950"/>
                  </a:cubicBezTo>
                  <a:cubicBezTo>
                    <a:pt x="3890137" y="1766190"/>
                    <a:pt x="3884083" y="1771650"/>
                    <a:pt x="3879850" y="1778000"/>
                  </a:cubicBezTo>
                  <a:cubicBezTo>
                    <a:pt x="3871383" y="1790700"/>
                    <a:pt x="3861863" y="1802757"/>
                    <a:pt x="3854450" y="1816100"/>
                  </a:cubicBezTo>
                  <a:cubicBezTo>
                    <a:pt x="3851199" y="1821951"/>
                    <a:pt x="3851093" y="1829163"/>
                    <a:pt x="3848100" y="1835150"/>
                  </a:cubicBezTo>
                  <a:cubicBezTo>
                    <a:pt x="3844687" y="1841976"/>
                    <a:pt x="3839633" y="1847850"/>
                    <a:pt x="3835400" y="1854200"/>
                  </a:cubicBezTo>
                  <a:cubicBezTo>
                    <a:pt x="3827974" y="1865339"/>
                    <a:pt x="3828137" y="1880067"/>
                    <a:pt x="3822700" y="1892300"/>
                  </a:cubicBezTo>
                  <a:cubicBezTo>
                    <a:pt x="3819600" y="1899274"/>
                    <a:pt x="3814233" y="1905000"/>
                    <a:pt x="3810000" y="1911350"/>
                  </a:cubicBezTo>
                  <a:cubicBezTo>
                    <a:pt x="3802574" y="1922489"/>
                    <a:pt x="3802737" y="1937217"/>
                    <a:pt x="3797300" y="1949450"/>
                  </a:cubicBezTo>
                  <a:cubicBezTo>
                    <a:pt x="3794200" y="1956424"/>
                    <a:pt x="3788386" y="1961874"/>
                    <a:pt x="3784600" y="1968500"/>
                  </a:cubicBezTo>
                  <a:cubicBezTo>
                    <a:pt x="3767884" y="1997753"/>
                    <a:pt x="3775837" y="1990675"/>
                    <a:pt x="3767768" y="1998399"/>
                  </a:cubicBezTo>
                  <a:lnTo>
                    <a:pt x="3752850" y="2012950"/>
                  </a:lnTo>
                  <a:cubicBezTo>
                    <a:pt x="3742057" y="2023743"/>
                    <a:pt x="3736821" y="2039002"/>
                    <a:pt x="3727450" y="2051050"/>
                  </a:cubicBezTo>
                  <a:cubicBezTo>
                    <a:pt x="3692377" y="2096144"/>
                    <a:pt x="3705588" y="2074452"/>
                    <a:pt x="3710422" y="2066883"/>
                  </a:cubicBezTo>
                  <a:cubicBezTo>
                    <a:pt x="3712135" y="2064234"/>
                    <a:pt x="3711479" y="2065216"/>
                    <a:pt x="3710422" y="2066883"/>
                  </a:cubicBezTo>
                  <a:cubicBezTo>
                    <a:pt x="3708399" y="2070012"/>
                    <a:pt x="3703982" y="2076727"/>
                    <a:pt x="3695700" y="2089150"/>
                  </a:cubicBezTo>
                  <a:lnTo>
                    <a:pt x="3657600" y="2146300"/>
                  </a:lnTo>
                  <a:cubicBezTo>
                    <a:pt x="3654349" y="2152151"/>
                    <a:pt x="3653367" y="2159000"/>
                    <a:pt x="3651250" y="2165350"/>
                  </a:cubicBezTo>
                  <a:cubicBezTo>
                    <a:pt x="3646423" y="2179830"/>
                    <a:pt x="3633263" y="2190107"/>
                    <a:pt x="3625850" y="2203450"/>
                  </a:cubicBezTo>
                  <a:cubicBezTo>
                    <a:pt x="3622599" y="2209301"/>
                    <a:pt x="3622493" y="2216513"/>
                    <a:pt x="3619500" y="2222500"/>
                  </a:cubicBezTo>
                  <a:cubicBezTo>
                    <a:pt x="3616087" y="2229326"/>
                    <a:pt x="3610213" y="2234724"/>
                    <a:pt x="3606800" y="2241550"/>
                  </a:cubicBezTo>
                  <a:cubicBezTo>
                    <a:pt x="3580510" y="2294130"/>
                    <a:pt x="3624146" y="2225055"/>
                    <a:pt x="3587750" y="2279650"/>
                  </a:cubicBezTo>
                  <a:cubicBezTo>
                    <a:pt x="3580324" y="2290789"/>
                    <a:pt x="3578060" y="2304706"/>
                    <a:pt x="3575050" y="2317750"/>
                  </a:cubicBezTo>
                  <a:cubicBezTo>
                    <a:pt x="3563321" y="2368576"/>
                    <a:pt x="3563169" y="2496572"/>
                    <a:pt x="3562350" y="2514600"/>
                  </a:cubicBezTo>
                  <a:cubicBezTo>
                    <a:pt x="3560425" y="2556942"/>
                    <a:pt x="3558564" y="2599291"/>
                    <a:pt x="3556000" y="2641600"/>
                  </a:cubicBezTo>
                  <a:cubicBezTo>
                    <a:pt x="3554330" y="2669147"/>
                    <a:pt x="3549650" y="2696552"/>
                    <a:pt x="3549650" y="2724150"/>
                  </a:cubicBezTo>
                  <a:cubicBezTo>
                    <a:pt x="3549650" y="2779224"/>
                    <a:pt x="3553883" y="2834217"/>
                    <a:pt x="3556000" y="2889250"/>
                  </a:cubicBezTo>
                  <a:cubicBezTo>
                    <a:pt x="3550530" y="2916599"/>
                    <a:pt x="3547362" y="2930665"/>
                    <a:pt x="3543300" y="2959100"/>
                  </a:cubicBezTo>
                  <a:cubicBezTo>
                    <a:pt x="3540887" y="2975994"/>
                    <a:pt x="3539067" y="2992967"/>
                    <a:pt x="3536950" y="3009900"/>
                  </a:cubicBezTo>
                  <a:cubicBezTo>
                    <a:pt x="3546723" y="3058766"/>
                    <a:pt x="3540682" y="3031179"/>
                    <a:pt x="3556000" y="3092450"/>
                  </a:cubicBezTo>
                  <a:cubicBezTo>
                    <a:pt x="3556000" y="3092450"/>
                    <a:pt x="3572029" y="3118502"/>
                    <a:pt x="3581400" y="3130550"/>
                  </a:cubicBezTo>
                  <a:cubicBezTo>
                    <a:pt x="3589987" y="3141590"/>
                    <a:pt x="3595548" y="3148297"/>
                    <a:pt x="3599123" y="3152006"/>
                  </a:cubicBezTo>
                  <a:cubicBezTo>
                    <a:pt x="3600391" y="3155394"/>
                    <a:pt x="3602816" y="3160681"/>
                    <a:pt x="3606800" y="3168650"/>
                  </a:cubicBezTo>
                  <a:cubicBezTo>
                    <a:pt x="3615641" y="3186331"/>
                    <a:pt x="3624506" y="3192706"/>
                    <a:pt x="3638550" y="3206750"/>
                  </a:cubicBezTo>
                  <a:cubicBezTo>
                    <a:pt x="3649343" y="3217543"/>
                    <a:pt x="3655483" y="3232150"/>
                    <a:pt x="3663950" y="3244850"/>
                  </a:cubicBezTo>
                  <a:cubicBezTo>
                    <a:pt x="3667663" y="3250419"/>
                    <a:pt x="3668183" y="3257550"/>
                    <a:pt x="3670300" y="3263900"/>
                  </a:cubicBezTo>
                  <a:cubicBezTo>
                    <a:pt x="3687071" y="3314214"/>
                    <a:pt x="3680799" y="3288795"/>
                    <a:pt x="3689350" y="3340100"/>
                  </a:cubicBezTo>
                  <a:cubicBezTo>
                    <a:pt x="3678173" y="3373630"/>
                    <a:pt x="3686713" y="3353581"/>
                    <a:pt x="3657600" y="3397250"/>
                  </a:cubicBezTo>
                  <a:lnTo>
                    <a:pt x="3638550" y="3409950"/>
                  </a:lnTo>
                  <a:cubicBezTo>
                    <a:pt x="3592978" y="3440331"/>
                    <a:pt x="3611243" y="3424557"/>
                    <a:pt x="3581400" y="3454400"/>
                  </a:cubicBezTo>
                  <a:cubicBezTo>
                    <a:pt x="3570607" y="3465193"/>
                    <a:pt x="3556643" y="3472387"/>
                    <a:pt x="3543300" y="3479800"/>
                  </a:cubicBezTo>
                  <a:cubicBezTo>
                    <a:pt x="3537449" y="3483051"/>
                    <a:pt x="3529819" y="3482437"/>
                    <a:pt x="3524250" y="3486150"/>
                  </a:cubicBezTo>
                  <a:cubicBezTo>
                    <a:pt x="3516778" y="3491131"/>
                    <a:pt x="3511550" y="3498850"/>
                    <a:pt x="3505200" y="3505200"/>
                  </a:cubicBezTo>
                  <a:cubicBezTo>
                    <a:pt x="3499804" y="3510596"/>
                    <a:pt x="3492500" y="3513667"/>
                    <a:pt x="3486150" y="3517900"/>
                  </a:cubicBezTo>
                  <a:cubicBezTo>
                    <a:pt x="3473450" y="3526367"/>
                    <a:pt x="3459537" y="3533249"/>
                    <a:pt x="3448050" y="3543300"/>
                  </a:cubicBezTo>
                  <a:cubicBezTo>
                    <a:pt x="3442307" y="3548326"/>
                    <a:pt x="3439583" y="3556000"/>
                    <a:pt x="3435350" y="3562350"/>
                  </a:cubicBezTo>
                  <a:cubicBezTo>
                    <a:pt x="3380755" y="3598746"/>
                    <a:pt x="3449830" y="3555110"/>
                    <a:pt x="3397250" y="3581400"/>
                  </a:cubicBezTo>
                  <a:cubicBezTo>
                    <a:pt x="3390424" y="3584813"/>
                    <a:pt x="3384550" y="3589867"/>
                    <a:pt x="3378200" y="3594100"/>
                  </a:cubicBezTo>
                  <a:cubicBezTo>
                    <a:pt x="3372631" y="3597813"/>
                    <a:pt x="3365500" y="3598333"/>
                    <a:pt x="3359150" y="3600450"/>
                  </a:cubicBezTo>
                  <a:cubicBezTo>
                    <a:pt x="3312771" y="3615910"/>
                    <a:pt x="3334037" y="3609903"/>
                    <a:pt x="3295650" y="3619500"/>
                  </a:cubicBezTo>
                  <a:cubicBezTo>
                    <a:pt x="3263900" y="3621617"/>
                    <a:pt x="3232090" y="3622969"/>
                    <a:pt x="3200400" y="3625850"/>
                  </a:cubicBezTo>
                  <a:cubicBezTo>
                    <a:pt x="3185494" y="3627205"/>
                    <a:pt x="3170786" y="3630222"/>
                    <a:pt x="3155950" y="3632200"/>
                  </a:cubicBezTo>
                  <a:cubicBezTo>
                    <a:pt x="3101097" y="3639514"/>
                    <a:pt x="3112573" y="3636920"/>
                    <a:pt x="3060700" y="3644900"/>
                  </a:cubicBezTo>
                  <a:cubicBezTo>
                    <a:pt x="3047975" y="3646858"/>
                    <a:pt x="3035225" y="3648725"/>
                    <a:pt x="3022600" y="3651250"/>
                  </a:cubicBezTo>
                  <a:cubicBezTo>
                    <a:pt x="2965516" y="3662667"/>
                    <a:pt x="3031992" y="3652860"/>
                    <a:pt x="2965450" y="3663950"/>
                  </a:cubicBezTo>
                  <a:cubicBezTo>
                    <a:pt x="2950687" y="3666411"/>
                    <a:pt x="2935817" y="3668183"/>
                    <a:pt x="2921000" y="3670300"/>
                  </a:cubicBezTo>
                  <a:cubicBezTo>
                    <a:pt x="2863850" y="3672417"/>
                    <a:pt x="2806634" y="3673190"/>
                    <a:pt x="2749550" y="3676650"/>
                  </a:cubicBezTo>
                  <a:cubicBezTo>
                    <a:pt x="2736698" y="3677429"/>
                    <a:pt x="2724309" y="3682357"/>
                    <a:pt x="2711450" y="3683000"/>
                  </a:cubicBezTo>
                  <a:cubicBezTo>
                    <a:pt x="2639542" y="3686595"/>
                    <a:pt x="2567517" y="3687233"/>
                    <a:pt x="2495550" y="3689350"/>
                  </a:cubicBezTo>
                  <a:cubicBezTo>
                    <a:pt x="2495550" y="3689350"/>
                    <a:pt x="2444884" y="3679981"/>
                    <a:pt x="2419350" y="3676650"/>
                  </a:cubicBezTo>
                  <a:cubicBezTo>
                    <a:pt x="2396167" y="3673626"/>
                    <a:pt x="2372783" y="3672417"/>
                    <a:pt x="2349500" y="3670300"/>
                  </a:cubicBezTo>
                  <a:lnTo>
                    <a:pt x="2184400" y="3663950"/>
                  </a:lnTo>
                  <a:cubicBezTo>
                    <a:pt x="2162830" y="3663120"/>
                    <a:pt x="2142067" y="3655483"/>
                    <a:pt x="2120900" y="3651250"/>
                  </a:cubicBezTo>
                  <a:cubicBezTo>
                    <a:pt x="2065251" y="3640120"/>
                    <a:pt x="2080417" y="3640375"/>
                    <a:pt x="2032000" y="3625850"/>
                  </a:cubicBezTo>
                  <a:cubicBezTo>
                    <a:pt x="2023641" y="3623342"/>
                    <a:pt x="2015067" y="3621617"/>
                    <a:pt x="2006600" y="3619500"/>
                  </a:cubicBezTo>
                  <a:cubicBezTo>
                    <a:pt x="1993613" y="3616253"/>
                    <a:pt x="1981322" y="3610647"/>
                    <a:pt x="1968500" y="3606800"/>
                  </a:cubicBezTo>
                  <a:cubicBezTo>
                    <a:pt x="1960141" y="3604292"/>
                    <a:pt x="1951567" y="3602567"/>
                    <a:pt x="1943100" y="3600450"/>
                  </a:cubicBezTo>
                  <a:cubicBezTo>
                    <a:pt x="1936606" y="3598827"/>
                    <a:pt x="1930400" y="3596217"/>
                    <a:pt x="1924050" y="3594100"/>
                  </a:cubicBezTo>
                  <a:cubicBezTo>
                    <a:pt x="1911350" y="3589867"/>
                    <a:pt x="1898183" y="3586837"/>
                    <a:pt x="1885950" y="3581400"/>
                  </a:cubicBezTo>
                  <a:cubicBezTo>
                    <a:pt x="1870037" y="3574327"/>
                    <a:pt x="1859813" y="3561613"/>
                    <a:pt x="1847850" y="3549650"/>
                  </a:cubicBezTo>
                  <a:cubicBezTo>
                    <a:pt x="1773767" y="3475567"/>
                    <a:pt x="1833033" y="3559175"/>
                    <a:pt x="1797050" y="3505200"/>
                  </a:cubicBezTo>
                  <a:cubicBezTo>
                    <a:pt x="1790700" y="3500967"/>
                    <a:pt x="1783396" y="3497896"/>
                    <a:pt x="1778000" y="3492500"/>
                  </a:cubicBezTo>
                  <a:cubicBezTo>
                    <a:pt x="1772604" y="3487104"/>
                    <a:pt x="1770186" y="3479313"/>
                    <a:pt x="1765300" y="3473450"/>
                  </a:cubicBezTo>
                  <a:cubicBezTo>
                    <a:pt x="1759551" y="3466551"/>
                    <a:pt x="1751999" y="3461299"/>
                    <a:pt x="1746250" y="3454400"/>
                  </a:cubicBezTo>
                  <a:cubicBezTo>
                    <a:pt x="1741364" y="3448537"/>
                    <a:pt x="1738436" y="3441213"/>
                    <a:pt x="1733550" y="3435350"/>
                  </a:cubicBezTo>
                  <a:cubicBezTo>
                    <a:pt x="1727801" y="3428451"/>
                    <a:pt x="1719481" y="3423772"/>
                    <a:pt x="1714500" y="3416300"/>
                  </a:cubicBezTo>
                  <a:cubicBezTo>
                    <a:pt x="1710787" y="3410731"/>
                    <a:pt x="1711143" y="3403237"/>
                    <a:pt x="1708150" y="3397250"/>
                  </a:cubicBezTo>
                  <a:cubicBezTo>
                    <a:pt x="1699309" y="3379569"/>
                    <a:pt x="1690444" y="3373194"/>
                    <a:pt x="1676400" y="3359150"/>
                  </a:cubicBezTo>
                  <a:cubicBezTo>
                    <a:pt x="1671247" y="3353997"/>
                    <a:pt x="1660228" y="3307161"/>
                    <a:pt x="1657350" y="3295650"/>
                  </a:cubicBezTo>
                  <a:lnTo>
                    <a:pt x="1663700" y="3276600"/>
                  </a:lnTo>
                  <a:lnTo>
                    <a:pt x="1670050" y="3257550"/>
                  </a:lnTo>
                  <a:cubicBezTo>
                    <a:pt x="1674283" y="3244850"/>
                    <a:pt x="1677313" y="3231683"/>
                    <a:pt x="1682750" y="3219450"/>
                  </a:cubicBezTo>
                  <a:cubicBezTo>
                    <a:pt x="1685850" y="3212476"/>
                    <a:pt x="1692037" y="3207226"/>
                    <a:pt x="1695450" y="3200400"/>
                  </a:cubicBezTo>
                  <a:cubicBezTo>
                    <a:pt x="1698443" y="3194413"/>
                    <a:pt x="1699683" y="3187700"/>
                    <a:pt x="1701800" y="3181350"/>
                  </a:cubicBezTo>
                  <a:cubicBezTo>
                    <a:pt x="1706627" y="3166870"/>
                    <a:pt x="1719787" y="3156593"/>
                    <a:pt x="1727200" y="3143250"/>
                  </a:cubicBezTo>
                  <a:cubicBezTo>
                    <a:pt x="1730451" y="3137399"/>
                    <a:pt x="1731433" y="3130550"/>
                    <a:pt x="1733550" y="3124200"/>
                  </a:cubicBezTo>
                  <a:cubicBezTo>
                    <a:pt x="1733550" y="3124200"/>
                    <a:pt x="1726287" y="3098333"/>
                    <a:pt x="1720850" y="3086100"/>
                  </a:cubicBezTo>
                  <a:cubicBezTo>
                    <a:pt x="1717750" y="3079126"/>
                    <a:pt x="1711563" y="3073876"/>
                    <a:pt x="1708150" y="3067050"/>
                  </a:cubicBezTo>
                  <a:cubicBezTo>
                    <a:pt x="1705157" y="3061063"/>
                    <a:pt x="1703917" y="3054350"/>
                    <a:pt x="1701800" y="3048000"/>
                  </a:cubicBezTo>
                  <a:lnTo>
                    <a:pt x="1682750" y="3028950"/>
                  </a:lnTo>
                  <a:cubicBezTo>
                    <a:pt x="1677354" y="3023554"/>
                    <a:pt x="1674283" y="3016250"/>
                    <a:pt x="1670050" y="3009900"/>
                  </a:cubicBezTo>
                  <a:lnTo>
                    <a:pt x="1657350" y="2990850"/>
                  </a:lnTo>
                  <a:lnTo>
                    <a:pt x="1619250" y="2933700"/>
                  </a:lnTo>
                  <a:lnTo>
                    <a:pt x="1600200" y="2921000"/>
                  </a:lnTo>
                  <a:cubicBezTo>
                    <a:pt x="1593850" y="2916767"/>
                    <a:pt x="1591733" y="2908300"/>
                    <a:pt x="1587500" y="2901950"/>
                  </a:cubicBezTo>
                  <a:lnTo>
                    <a:pt x="1549400" y="2844800"/>
                  </a:lnTo>
                  <a:lnTo>
                    <a:pt x="1536700" y="2825750"/>
                  </a:lnTo>
                  <a:cubicBezTo>
                    <a:pt x="1528233" y="2813050"/>
                    <a:pt x="1518713" y="2800993"/>
                    <a:pt x="1511300" y="2787650"/>
                  </a:cubicBezTo>
                  <a:cubicBezTo>
                    <a:pt x="1508049" y="2781799"/>
                    <a:pt x="1507067" y="2774950"/>
                    <a:pt x="1504950" y="2768600"/>
                  </a:cubicBezTo>
                  <a:cubicBezTo>
                    <a:pt x="1502537" y="2761360"/>
                    <a:pt x="1496483" y="2755900"/>
                    <a:pt x="1492250" y="2749550"/>
                  </a:cubicBezTo>
                  <a:cubicBezTo>
                    <a:pt x="1483783" y="2736850"/>
                    <a:pt x="1476221" y="2723498"/>
                    <a:pt x="1466850" y="2711450"/>
                  </a:cubicBezTo>
                  <a:cubicBezTo>
                    <a:pt x="1446040" y="2684694"/>
                    <a:pt x="1448988" y="2697134"/>
                    <a:pt x="1446640" y="2689657"/>
                  </a:cubicBezTo>
                  <a:lnTo>
                    <a:pt x="1441450" y="2673350"/>
                  </a:lnTo>
                  <a:lnTo>
                    <a:pt x="1422400" y="2660650"/>
                  </a:lnTo>
                  <a:cubicBezTo>
                    <a:pt x="1403685" y="2648173"/>
                    <a:pt x="1397267" y="2623351"/>
                    <a:pt x="1390650" y="2603500"/>
                  </a:cubicBezTo>
                  <a:lnTo>
                    <a:pt x="1371600" y="2590800"/>
                  </a:lnTo>
                  <a:cubicBezTo>
                    <a:pt x="1365250" y="2586567"/>
                    <a:pt x="1363133" y="2578100"/>
                    <a:pt x="1358900" y="2571750"/>
                  </a:cubicBezTo>
                  <a:lnTo>
                    <a:pt x="1346200" y="2552700"/>
                  </a:lnTo>
                  <a:lnTo>
                    <a:pt x="1308100" y="2495550"/>
                  </a:lnTo>
                  <a:cubicBezTo>
                    <a:pt x="1304849" y="2489699"/>
                    <a:pt x="1306483" y="2481233"/>
                    <a:pt x="1301750" y="2476500"/>
                  </a:cubicBezTo>
                  <a:cubicBezTo>
                    <a:pt x="1297017" y="2471767"/>
                    <a:pt x="1287927" y="2474331"/>
                    <a:pt x="1282700" y="2470150"/>
                  </a:cubicBezTo>
                  <a:cubicBezTo>
                    <a:pt x="1276741" y="2465382"/>
                    <a:pt x="1274233" y="2457450"/>
                    <a:pt x="1270000" y="2451100"/>
                  </a:cubicBezTo>
                  <a:cubicBezTo>
                    <a:pt x="1238250" y="2429933"/>
                    <a:pt x="1255183" y="2444750"/>
                    <a:pt x="1225550" y="2400300"/>
                  </a:cubicBezTo>
                  <a:cubicBezTo>
                    <a:pt x="1219200" y="2396067"/>
                    <a:pt x="1211896" y="2392996"/>
                    <a:pt x="1206500" y="2387600"/>
                  </a:cubicBezTo>
                  <a:cubicBezTo>
                    <a:pt x="1194190" y="2375290"/>
                    <a:pt x="1192615" y="2364994"/>
                    <a:pt x="1187450" y="2349500"/>
                  </a:cubicBezTo>
                  <a:cubicBezTo>
                    <a:pt x="1136650" y="2315633"/>
                    <a:pt x="1198033" y="2360083"/>
                    <a:pt x="1155700" y="2317750"/>
                  </a:cubicBezTo>
                  <a:cubicBezTo>
                    <a:pt x="1134158" y="2296208"/>
                    <a:pt x="1137595" y="2309981"/>
                    <a:pt x="1135445" y="2302568"/>
                  </a:cubicBezTo>
                  <a:lnTo>
                    <a:pt x="1130300" y="2286000"/>
                  </a:lnTo>
                  <a:cubicBezTo>
                    <a:pt x="1123950" y="2281767"/>
                    <a:pt x="1116018" y="2279259"/>
                    <a:pt x="1111250" y="2273300"/>
                  </a:cubicBezTo>
                  <a:cubicBezTo>
                    <a:pt x="1107069" y="2268073"/>
                    <a:pt x="1107017" y="2260600"/>
                    <a:pt x="1104900" y="2254250"/>
                  </a:cubicBezTo>
                  <a:cubicBezTo>
                    <a:pt x="1102487" y="2247010"/>
                    <a:pt x="1096433" y="2241550"/>
                    <a:pt x="1092200" y="2235200"/>
                  </a:cubicBezTo>
                  <a:lnTo>
                    <a:pt x="1054100" y="2178050"/>
                  </a:lnTo>
                  <a:cubicBezTo>
                    <a:pt x="1048587" y="2170961"/>
                    <a:pt x="1040031" y="2166472"/>
                    <a:pt x="1035050" y="2159000"/>
                  </a:cubicBezTo>
                  <a:cubicBezTo>
                    <a:pt x="1031337" y="2153431"/>
                    <a:pt x="1032881" y="2145177"/>
                    <a:pt x="1028700" y="2139950"/>
                  </a:cubicBezTo>
                  <a:cubicBezTo>
                    <a:pt x="995874" y="2098918"/>
                    <a:pt x="1019261" y="2156083"/>
                    <a:pt x="1003300" y="2108200"/>
                  </a:cubicBezTo>
                  <a:lnTo>
                    <a:pt x="984250" y="2095500"/>
                  </a:lnTo>
                  <a:cubicBezTo>
                    <a:pt x="977900" y="2091267"/>
                    <a:pt x="975783" y="2082800"/>
                    <a:pt x="971550" y="2076450"/>
                  </a:cubicBezTo>
                  <a:lnTo>
                    <a:pt x="958850" y="2057400"/>
                  </a:lnTo>
                  <a:cubicBezTo>
                    <a:pt x="950383" y="2044700"/>
                    <a:pt x="940863" y="2032643"/>
                    <a:pt x="933450" y="2019300"/>
                  </a:cubicBezTo>
                  <a:cubicBezTo>
                    <a:pt x="930199" y="2013449"/>
                    <a:pt x="929217" y="2006600"/>
                    <a:pt x="927100" y="2000250"/>
                  </a:cubicBezTo>
                  <a:cubicBezTo>
                    <a:pt x="922273" y="1985770"/>
                    <a:pt x="911071" y="1974198"/>
                    <a:pt x="901700" y="1962150"/>
                  </a:cubicBezTo>
                  <a:cubicBezTo>
                    <a:pt x="896187" y="1955061"/>
                    <a:pt x="889000" y="1949450"/>
                    <a:pt x="882650" y="1943100"/>
                  </a:cubicBezTo>
                  <a:cubicBezTo>
                    <a:pt x="877254" y="1937704"/>
                    <a:pt x="874183" y="1930400"/>
                    <a:pt x="869950" y="1924050"/>
                  </a:cubicBezTo>
                  <a:lnTo>
                    <a:pt x="844550" y="1885950"/>
                  </a:lnTo>
                  <a:cubicBezTo>
                    <a:pt x="836083" y="1873250"/>
                    <a:pt x="828521" y="1859898"/>
                    <a:pt x="819150" y="1847850"/>
                  </a:cubicBezTo>
                  <a:cubicBezTo>
                    <a:pt x="813637" y="1840761"/>
                    <a:pt x="806450" y="1835150"/>
                    <a:pt x="800100" y="1828800"/>
                  </a:cubicBezTo>
                  <a:cubicBezTo>
                    <a:pt x="789307" y="1818007"/>
                    <a:pt x="784751" y="1802187"/>
                    <a:pt x="774700" y="1790700"/>
                  </a:cubicBezTo>
                  <a:cubicBezTo>
                    <a:pt x="769674" y="1784957"/>
                    <a:pt x="761046" y="1783396"/>
                    <a:pt x="755650" y="1778000"/>
                  </a:cubicBezTo>
                  <a:cubicBezTo>
                    <a:pt x="750254" y="1772604"/>
                    <a:pt x="747183" y="1765300"/>
                    <a:pt x="742950" y="1758950"/>
                  </a:cubicBezTo>
                  <a:cubicBezTo>
                    <a:pt x="742950" y="1758950"/>
                    <a:pt x="716337" y="1743601"/>
                    <a:pt x="704850" y="1733550"/>
                  </a:cubicBezTo>
                  <a:cubicBezTo>
                    <a:pt x="699107" y="1728524"/>
                    <a:pt x="696383" y="1720850"/>
                    <a:pt x="692150" y="1714500"/>
                  </a:cubicBezTo>
                  <a:lnTo>
                    <a:pt x="673100" y="1701800"/>
                  </a:lnTo>
                  <a:cubicBezTo>
                    <a:pt x="666750" y="1697567"/>
                    <a:pt x="664633" y="1689100"/>
                    <a:pt x="660400" y="1682750"/>
                  </a:cubicBezTo>
                  <a:lnTo>
                    <a:pt x="647700" y="1663700"/>
                  </a:lnTo>
                  <a:cubicBezTo>
                    <a:pt x="618587" y="1620031"/>
                    <a:pt x="627127" y="1640080"/>
                    <a:pt x="615950" y="1606550"/>
                  </a:cubicBezTo>
                  <a:cubicBezTo>
                    <a:pt x="609600" y="1602317"/>
                    <a:pt x="601668" y="1599809"/>
                    <a:pt x="596900" y="1593850"/>
                  </a:cubicBezTo>
                  <a:cubicBezTo>
                    <a:pt x="592719" y="1588623"/>
                    <a:pt x="592667" y="1581150"/>
                    <a:pt x="590550" y="1574800"/>
                  </a:cubicBezTo>
                  <a:cubicBezTo>
                    <a:pt x="588137" y="1567560"/>
                    <a:pt x="582083" y="1562100"/>
                    <a:pt x="577850" y="1555750"/>
                  </a:cubicBezTo>
                  <a:lnTo>
                    <a:pt x="539750" y="1498600"/>
                  </a:lnTo>
                  <a:cubicBezTo>
                    <a:pt x="536499" y="1492749"/>
                    <a:pt x="535517" y="1485900"/>
                    <a:pt x="533400" y="1479550"/>
                  </a:cubicBezTo>
                  <a:cubicBezTo>
                    <a:pt x="530987" y="1472310"/>
                    <a:pt x="524933" y="1466850"/>
                    <a:pt x="520700" y="1460500"/>
                  </a:cubicBezTo>
                  <a:cubicBezTo>
                    <a:pt x="512233" y="1447800"/>
                    <a:pt x="502713" y="1435743"/>
                    <a:pt x="495300" y="1422400"/>
                  </a:cubicBezTo>
                  <a:cubicBezTo>
                    <a:pt x="492049" y="1416549"/>
                    <a:pt x="491943" y="1409337"/>
                    <a:pt x="488950" y="1403350"/>
                  </a:cubicBezTo>
                  <a:cubicBezTo>
                    <a:pt x="485537" y="1396524"/>
                    <a:pt x="480483" y="1390650"/>
                    <a:pt x="476250" y="1384300"/>
                  </a:cubicBezTo>
                  <a:cubicBezTo>
                    <a:pt x="448436" y="1375029"/>
                    <a:pt x="460640" y="1381534"/>
                    <a:pt x="456363" y="1373248"/>
                  </a:cubicBezTo>
                  <a:lnTo>
                    <a:pt x="444500" y="1358900"/>
                  </a:lnTo>
                  <a:cubicBezTo>
                    <a:pt x="397242" y="1311642"/>
                    <a:pt x="436330" y="1365695"/>
                    <a:pt x="406400" y="1320800"/>
                  </a:cubicBezTo>
                  <a:lnTo>
                    <a:pt x="387350" y="1314450"/>
                  </a:lnTo>
                  <a:lnTo>
                    <a:pt x="349250" y="1301750"/>
                  </a:lnTo>
                  <a:cubicBezTo>
                    <a:pt x="332317" y="1303867"/>
                    <a:pt x="315283" y="1305295"/>
                    <a:pt x="298450" y="1308100"/>
                  </a:cubicBezTo>
                  <a:cubicBezTo>
                    <a:pt x="289842" y="1309535"/>
                    <a:pt x="281636" y="1312889"/>
                    <a:pt x="273050" y="1314450"/>
                  </a:cubicBezTo>
                  <a:cubicBezTo>
                    <a:pt x="189624" y="1329618"/>
                    <a:pt x="260809" y="1312748"/>
                    <a:pt x="203200" y="1327150"/>
                  </a:cubicBezTo>
                  <a:cubicBezTo>
                    <a:pt x="114169" y="1319731"/>
                    <a:pt x="152141" y="1324990"/>
                    <a:pt x="88900" y="1314450"/>
                  </a:cubicBezTo>
                  <a:cubicBezTo>
                    <a:pt x="67608" y="1310901"/>
                    <a:pt x="46031" y="1308098"/>
                    <a:pt x="25400" y="1301750"/>
                  </a:cubicBezTo>
                  <a:cubicBezTo>
                    <a:pt x="18106" y="1299506"/>
                    <a:pt x="8447" y="1296388"/>
                    <a:pt x="6350" y="1289050"/>
                  </a:cubicBezTo>
                  <a:cubicBezTo>
                    <a:pt x="-652" y="1264543"/>
                    <a:pt x="2117" y="1238250"/>
                    <a:pt x="0" y="1212850"/>
                  </a:cubicBezTo>
                  <a:cubicBezTo>
                    <a:pt x="8763" y="1186560"/>
                    <a:pt x="2637" y="1199369"/>
                    <a:pt x="19050" y="1174750"/>
                  </a:cubicBezTo>
                  <a:cubicBezTo>
                    <a:pt x="26476" y="1163611"/>
                    <a:pt x="26313" y="1148883"/>
                    <a:pt x="31750" y="1136650"/>
                  </a:cubicBezTo>
                  <a:cubicBezTo>
                    <a:pt x="34850" y="1129676"/>
                    <a:pt x="40217" y="1123950"/>
                    <a:pt x="44450" y="1117600"/>
                  </a:cubicBezTo>
                  <a:cubicBezTo>
                    <a:pt x="51876" y="1106461"/>
                    <a:pt x="51713" y="1091733"/>
                    <a:pt x="57150" y="1079500"/>
                  </a:cubicBezTo>
                  <a:cubicBezTo>
                    <a:pt x="60250" y="1072526"/>
                    <a:pt x="65617" y="1066800"/>
                    <a:pt x="69850" y="1060450"/>
                  </a:cubicBezTo>
                  <a:cubicBezTo>
                    <a:pt x="77276" y="1049311"/>
                    <a:pt x="78317" y="1035050"/>
                    <a:pt x="82550" y="1022350"/>
                  </a:cubicBezTo>
                  <a:cubicBezTo>
                    <a:pt x="133350" y="1005417"/>
                    <a:pt x="74083" y="1030817"/>
                    <a:pt x="107950" y="996950"/>
                  </a:cubicBezTo>
                  <a:cubicBezTo>
                    <a:pt x="112683" y="992217"/>
                    <a:pt x="121773" y="994781"/>
                    <a:pt x="127000" y="990600"/>
                  </a:cubicBezTo>
                  <a:cubicBezTo>
                    <a:pt x="132959" y="985832"/>
                    <a:pt x="121708" y="982133"/>
                    <a:pt x="139700" y="971550"/>
                  </a:cubicBezTo>
                  <a:lnTo>
                    <a:pt x="177800" y="933450"/>
                  </a:lnTo>
                  <a:cubicBezTo>
                    <a:pt x="177814" y="933424"/>
                    <a:pt x="185109" y="919791"/>
                    <a:pt x="190500" y="914400"/>
                  </a:cubicBezTo>
                  <a:cubicBezTo>
                    <a:pt x="197984" y="906916"/>
                    <a:pt x="206711" y="900601"/>
                    <a:pt x="215900" y="895350"/>
                  </a:cubicBezTo>
                  <a:cubicBezTo>
                    <a:pt x="221712" y="892029"/>
                    <a:pt x="229723" y="893181"/>
                    <a:pt x="234950" y="889000"/>
                  </a:cubicBezTo>
                  <a:cubicBezTo>
                    <a:pt x="240909" y="884232"/>
                    <a:pt x="243417" y="876300"/>
                    <a:pt x="247650" y="869950"/>
                  </a:cubicBezTo>
                  <a:cubicBezTo>
                    <a:pt x="247650" y="869950"/>
                    <a:pt x="274398" y="864345"/>
                    <a:pt x="285750" y="857250"/>
                  </a:cubicBezTo>
                  <a:cubicBezTo>
                    <a:pt x="292222" y="853205"/>
                    <a:pt x="294217" y="844550"/>
                    <a:pt x="298450" y="838200"/>
                  </a:cubicBezTo>
                  <a:cubicBezTo>
                    <a:pt x="343126" y="823308"/>
                    <a:pt x="287973" y="842690"/>
                    <a:pt x="342900" y="819150"/>
                  </a:cubicBezTo>
                  <a:cubicBezTo>
                    <a:pt x="349052" y="816513"/>
                    <a:pt x="355963" y="815793"/>
                    <a:pt x="361950" y="812800"/>
                  </a:cubicBezTo>
                  <a:cubicBezTo>
                    <a:pt x="368776" y="809387"/>
                    <a:pt x="374650" y="804333"/>
                    <a:pt x="381000" y="800100"/>
                  </a:cubicBezTo>
                  <a:cubicBezTo>
                    <a:pt x="396752" y="789598"/>
                    <a:pt x="414867" y="783167"/>
                    <a:pt x="431800" y="774700"/>
                  </a:cubicBezTo>
                  <a:cubicBezTo>
                    <a:pt x="439606" y="770797"/>
                    <a:pt x="448733" y="770467"/>
                    <a:pt x="457200" y="768350"/>
                  </a:cubicBezTo>
                  <a:lnTo>
                    <a:pt x="482600" y="762000"/>
                  </a:lnTo>
                  <a:lnTo>
                    <a:pt x="533400" y="749300"/>
                  </a:lnTo>
                  <a:cubicBezTo>
                    <a:pt x="565123" y="741369"/>
                    <a:pt x="672058" y="733512"/>
                    <a:pt x="711200" y="730250"/>
                  </a:cubicBezTo>
                  <a:cubicBezTo>
                    <a:pt x="711200" y="730250"/>
                    <a:pt x="738507" y="744857"/>
                    <a:pt x="749300" y="755650"/>
                  </a:cubicBezTo>
                  <a:cubicBezTo>
                    <a:pt x="754033" y="760383"/>
                    <a:pt x="754027" y="768206"/>
                    <a:pt x="755650" y="774700"/>
                  </a:cubicBezTo>
                  <a:cubicBezTo>
                    <a:pt x="769396" y="829685"/>
                    <a:pt x="765060" y="867650"/>
                    <a:pt x="768350" y="933450"/>
                  </a:cubicBezTo>
                  <a:cubicBezTo>
                    <a:pt x="760766" y="986540"/>
                    <a:pt x="765630" y="963380"/>
                    <a:pt x="755650" y="1003300"/>
                  </a:cubicBezTo>
                  <a:cubicBezTo>
                    <a:pt x="754027" y="1009794"/>
                    <a:pt x="751417" y="1016000"/>
                    <a:pt x="749300" y="1022350"/>
                  </a:cubicBezTo>
                  <a:cubicBezTo>
                    <a:pt x="742673" y="1042232"/>
                    <a:pt x="734089" y="1064737"/>
                    <a:pt x="730250" y="1085850"/>
                  </a:cubicBezTo>
                  <a:cubicBezTo>
                    <a:pt x="727573" y="1100576"/>
                    <a:pt x="723900" y="1115333"/>
                    <a:pt x="723900" y="1130300"/>
                  </a:cubicBezTo>
                  <a:cubicBezTo>
                    <a:pt x="723900" y="1143445"/>
                    <a:pt x="736529" y="1158768"/>
                    <a:pt x="742950" y="1168400"/>
                  </a:cubicBezTo>
                  <a:cubicBezTo>
                    <a:pt x="749300" y="1172633"/>
                    <a:pt x="756604" y="1175704"/>
                    <a:pt x="762000" y="1181100"/>
                  </a:cubicBezTo>
                  <a:cubicBezTo>
                    <a:pt x="767396" y="1186496"/>
                    <a:pt x="769814" y="1194287"/>
                    <a:pt x="774700" y="1200150"/>
                  </a:cubicBezTo>
                  <a:cubicBezTo>
                    <a:pt x="780449" y="1207049"/>
                    <a:pt x="788001" y="1212301"/>
                    <a:pt x="793750" y="1219200"/>
                  </a:cubicBezTo>
                  <a:cubicBezTo>
                    <a:pt x="798636" y="1225063"/>
                    <a:pt x="801564" y="1232387"/>
                    <a:pt x="806450" y="1238250"/>
                  </a:cubicBezTo>
                  <a:cubicBezTo>
                    <a:pt x="812199" y="1245149"/>
                    <a:pt x="821045" y="1249503"/>
                    <a:pt x="825500" y="1257300"/>
                  </a:cubicBezTo>
                  <a:cubicBezTo>
                    <a:pt x="829830" y="1264877"/>
                    <a:pt x="829452" y="1274309"/>
                    <a:pt x="831850" y="1282700"/>
                  </a:cubicBezTo>
                  <a:cubicBezTo>
                    <a:pt x="833689" y="1289136"/>
                    <a:pt x="835207" y="1295763"/>
                    <a:pt x="838200" y="1301750"/>
                  </a:cubicBezTo>
                  <a:cubicBezTo>
                    <a:pt x="841613" y="1308576"/>
                    <a:pt x="847487" y="1313974"/>
                    <a:pt x="850900" y="1320800"/>
                  </a:cubicBezTo>
                  <a:cubicBezTo>
                    <a:pt x="853893" y="1326787"/>
                    <a:pt x="855133" y="1333500"/>
                    <a:pt x="857250" y="1339850"/>
                  </a:cubicBezTo>
                  <a:cubicBezTo>
                    <a:pt x="862077" y="1354330"/>
                    <a:pt x="874183" y="1365250"/>
                    <a:pt x="882650" y="1377950"/>
                  </a:cubicBezTo>
                  <a:lnTo>
                    <a:pt x="920750" y="1403350"/>
                  </a:lnTo>
                  <a:cubicBezTo>
                    <a:pt x="935694" y="1413313"/>
                    <a:pt x="945426" y="1429518"/>
                    <a:pt x="958850" y="1441450"/>
                  </a:cubicBezTo>
                  <a:cubicBezTo>
                    <a:pt x="964554" y="1446520"/>
                    <a:pt x="972037" y="1449264"/>
                    <a:pt x="977900" y="1454150"/>
                  </a:cubicBezTo>
                  <a:cubicBezTo>
                    <a:pt x="984799" y="1459899"/>
                    <a:pt x="988273" y="1470886"/>
                    <a:pt x="996950" y="1473200"/>
                  </a:cubicBezTo>
                  <a:cubicBezTo>
                    <a:pt x="1021577" y="1479767"/>
                    <a:pt x="1047750" y="1477433"/>
                    <a:pt x="1073150" y="1479550"/>
                  </a:cubicBezTo>
                  <a:lnTo>
                    <a:pt x="1149350" y="1473200"/>
                  </a:lnTo>
                  <a:cubicBezTo>
                    <a:pt x="1175259" y="1471041"/>
                    <a:pt x="1187389" y="1460541"/>
                    <a:pt x="1206500" y="1447800"/>
                  </a:cubicBezTo>
                  <a:cubicBezTo>
                    <a:pt x="1212069" y="1444087"/>
                    <a:pt x="1219200" y="1443567"/>
                    <a:pt x="1225550" y="1441450"/>
                  </a:cubicBezTo>
                  <a:cubicBezTo>
                    <a:pt x="1238250" y="1437217"/>
                    <a:pt x="1250560" y="1431555"/>
                    <a:pt x="1263650" y="1428750"/>
                  </a:cubicBezTo>
                  <a:cubicBezTo>
                    <a:pt x="1315130" y="1417719"/>
                    <a:pt x="1322934" y="1423248"/>
                    <a:pt x="1377950" y="1428750"/>
                  </a:cubicBezTo>
                  <a:cubicBezTo>
                    <a:pt x="1439333" y="1430867"/>
                    <a:pt x="1500680" y="1435100"/>
                    <a:pt x="1562100" y="1435100"/>
                  </a:cubicBezTo>
                  <a:cubicBezTo>
                    <a:pt x="1568793" y="1435100"/>
                    <a:pt x="1575163" y="1431743"/>
                    <a:pt x="1581150" y="1428750"/>
                  </a:cubicBezTo>
                  <a:cubicBezTo>
                    <a:pt x="1587976" y="1425337"/>
                    <a:pt x="1593850" y="1420283"/>
                    <a:pt x="1600200" y="1416050"/>
                  </a:cubicBezTo>
                  <a:cubicBezTo>
                    <a:pt x="1645348" y="1404763"/>
                    <a:pt x="1609698" y="1416701"/>
                    <a:pt x="1663700" y="1384300"/>
                  </a:cubicBezTo>
                  <a:cubicBezTo>
                    <a:pt x="1715530" y="1353202"/>
                    <a:pt x="1662738" y="1397962"/>
                    <a:pt x="1727200" y="1333500"/>
                  </a:cubicBezTo>
                  <a:cubicBezTo>
                    <a:pt x="1736666" y="1324034"/>
                    <a:pt x="1736378" y="1308315"/>
                    <a:pt x="1739900" y="1295400"/>
                  </a:cubicBezTo>
                  <a:cubicBezTo>
                    <a:pt x="1749982" y="1258432"/>
                    <a:pt x="1749425" y="1215628"/>
                    <a:pt x="1752600" y="1181100"/>
                  </a:cubicBezTo>
                  <a:cubicBezTo>
                    <a:pt x="1755775" y="1146572"/>
                    <a:pt x="1751542" y="1113631"/>
                    <a:pt x="1758950" y="1088231"/>
                  </a:cubicBezTo>
                  <a:cubicBezTo>
                    <a:pt x="1766358" y="1062831"/>
                    <a:pt x="1786467" y="1040738"/>
                    <a:pt x="1797050" y="1028700"/>
                  </a:cubicBezTo>
                  <a:cubicBezTo>
                    <a:pt x="1807633" y="1016662"/>
                    <a:pt x="1813983" y="1020233"/>
                    <a:pt x="1822450" y="1016000"/>
                  </a:cubicBezTo>
                  <a:cubicBezTo>
                    <a:pt x="1828437" y="1013007"/>
                    <a:pt x="1835150" y="1011767"/>
                    <a:pt x="1841500" y="1009650"/>
                  </a:cubicBezTo>
                  <a:lnTo>
                    <a:pt x="1860550" y="1003300"/>
                  </a:lnTo>
                  <a:cubicBezTo>
                    <a:pt x="1873250" y="999067"/>
                    <a:pt x="1886417" y="996037"/>
                    <a:pt x="1898650" y="990600"/>
                  </a:cubicBezTo>
                  <a:cubicBezTo>
                    <a:pt x="1905624" y="987500"/>
                    <a:pt x="1910874" y="981313"/>
                    <a:pt x="1917700" y="977900"/>
                  </a:cubicBezTo>
                  <a:cubicBezTo>
                    <a:pt x="1923687" y="974907"/>
                    <a:pt x="1930763" y="974543"/>
                    <a:pt x="1936750" y="971550"/>
                  </a:cubicBezTo>
                  <a:cubicBezTo>
                    <a:pt x="1943576" y="968137"/>
                    <a:pt x="1948974" y="962263"/>
                    <a:pt x="1955800" y="958850"/>
                  </a:cubicBezTo>
                  <a:cubicBezTo>
                    <a:pt x="1961787" y="955857"/>
                    <a:pt x="1968863" y="955493"/>
                    <a:pt x="1974850" y="952500"/>
                  </a:cubicBezTo>
                  <a:cubicBezTo>
                    <a:pt x="1981676" y="949087"/>
                    <a:pt x="1987074" y="943213"/>
                    <a:pt x="1993900" y="939800"/>
                  </a:cubicBezTo>
                  <a:cubicBezTo>
                    <a:pt x="1999887" y="936807"/>
                    <a:pt x="2007381" y="937163"/>
                    <a:pt x="2012950" y="933450"/>
                  </a:cubicBezTo>
                  <a:cubicBezTo>
                    <a:pt x="2020422" y="928469"/>
                    <a:pt x="2025650" y="920750"/>
                    <a:pt x="2032000" y="914400"/>
                  </a:cubicBezTo>
                  <a:cubicBezTo>
                    <a:pt x="2057109" y="906031"/>
                    <a:pt x="2048148" y="910793"/>
                    <a:pt x="2055477" y="902548"/>
                  </a:cubicBezTo>
                  <a:lnTo>
                    <a:pt x="2070100" y="889000"/>
                  </a:lnTo>
                  <a:cubicBezTo>
                    <a:pt x="2083468" y="877860"/>
                    <a:pt x="2096948" y="876857"/>
                    <a:pt x="2101850" y="857250"/>
                  </a:cubicBezTo>
                  <a:cubicBezTo>
                    <a:pt x="2106499" y="838655"/>
                    <a:pt x="2105667" y="819099"/>
                    <a:pt x="2108200" y="800100"/>
                  </a:cubicBezTo>
                  <a:cubicBezTo>
                    <a:pt x="2109902" y="787338"/>
                    <a:pt x="2112025" y="774625"/>
                    <a:pt x="2114550" y="762000"/>
                  </a:cubicBezTo>
                  <a:cubicBezTo>
                    <a:pt x="2116262" y="753442"/>
                    <a:pt x="2119188" y="745158"/>
                    <a:pt x="2120900" y="736600"/>
                  </a:cubicBezTo>
                  <a:cubicBezTo>
                    <a:pt x="2127600" y="703099"/>
                    <a:pt x="2131168" y="669045"/>
                    <a:pt x="2133600" y="635000"/>
                  </a:cubicBezTo>
                  <a:cubicBezTo>
                    <a:pt x="2136319" y="596938"/>
                    <a:pt x="2137833" y="558800"/>
                    <a:pt x="2139950" y="520700"/>
                  </a:cubicBezTo>
                  <a:lnTo>
                    <a:pt x="2146300" y="476250"/>
                  </a:lnTo>
                  <a:cubicBezTo>
                    <a:pt x="2149881" y="451184"/>
                    <a:pt x="2157600" y="429650"/>
                    <a:pt x="2165350" y="406400"/>
                  </a:cubicBezTo>
                  <a:lnTo>
                    <a:pt x="2190750" y="330200"/>
                  </a:lnTo>
                  <a:lnTo>
                    <a:pt x="2203450" y="292100"/>
                  </a:lnTo>
                  <a:cubicBezTo>
                    <a:pt x="2207683" y="279400"/>
                    <a:pt x="2211178" y="266429"/>
                    <a:pt x="2216150" y="254000"/>
                  </a:cubicBezTo>
                  <a:cubicBezTo>
                    <a:pt x="2219666" y="245211"/>
                    <a:pt x="2225121" y="237301"/>
                    <a:pt x="2228850" y="228600"/>
                  </a:cubicBezTo>
                  <a:cubicBezTo>
                    <a:pt x="2231487" y="222448"/>
                    <a:pt x="2232207" y="215537"/>
                    <a:pt x="2235200" y="209550"/>
                  </a:cubicBezTo>
                  <a:cubicBezTo>
                    <a:pt x="2247024" y="185901"/>
                    <a:pt x="2249395" y="192516"/>
                    <a:pt x="2266950" y="171450"/>
                  </a:cubicBezTo>
                  <a:cubicBezTo>
                    <a:pt x="2316909" y="111499"/>
                    <a:pt x="2247815" y="190628"/>
                    <a:pt x="2286000" y="133350"/>
                  </a:cubicBezTo>
                  <a:cubicBezTo>
                    <a:pt x="2290981" y="125878"/>
                    <a:pt x="2299301" y="121199"/>
                    <a:pt x="2305050" y="114300"/>
                  </a:cubicBezTo>
                  <a:cubicBezTo>
                    <a:pt x="2309936" y="108437"/>
                    <a:pt x="2313517" y="101600"/>
                    <a:pt x="2317750" y="95250"/>
                  </a:cubicBezTo>
                  <a:lnTo>
                    <a:pt x="2336800" y="82550"/>
                  </a:lnTo>
                  <a:lnTo>
                    <a:pt x="2374900" y="57150"/>
                  </a:lnTo>
                  <a:cubicBezTo>
                    <a:pt x="2393086" y="45026"/>
                    <a:pt x="2430695" y="42181"/>
                    <a:pt x="2451100" y="38100"/>
                  </a:cubicBezTo>
                  <a:cubicBezTo>
                    <a:pt x="2459658" y="36388"/>
                    <a:pt x="2467942" y="33462"/>
                    <a:pt x="2476500" y="31750"/>
                  </a:cubicBezTo>
                  <a:cubicBezTo>
                    <a:pt x="2489125" y="29225"/>
                    <a:pt x="2501900" y="27517"/>
                    <a:pt x="2514600" y="25400"/>
                  </a:cubicBezTo>
                  <a:cubicBezTo>
                    <a:pt x="2535892" y="21851"/>
                    <a:pt x="2556575" y="14314"/>
                    <a:pt x="2578100" y="12700"/>
                  </a:cubicBezTo>
                  <a:cubicBezTo>
                    <a:pt x="2846483" y="-7429"/>
                    <a:pt x="2694901" y="21090"/>
                    <a:pt x="280035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88900" dir="5400000" algn="t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Book Antiqua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143126" y="723900"/>
              <a:ext cx="4057651" cy="366712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463036" y="3535681"/>
            <a:ext cx="4275909" cy="3598544"/>
            <a:chOff x="1463036" y="3535681"/>
            <a:chExt cx="4275909" cy="3598544"/>
          </a:xfrm>
        </p:grpSpPr>
        <p:sp>
          <p:nvSpPr>
            <p:cNvPr id="13" name="Arc 12"/>
            <p:cNvSpPr/>
            <p:nvPr/>
          </p:nvSpPr>
          <p:spPr>
            <a:xfrm rot="16200000">
              <a:off x="1801719" y="3196998"/>
              <a:ext cx="3598544" cy="4275909"/>
            </a:xfrm>
            <a:prstGeom prst="arc">
              <a:avLst>
                <a:gd name="adj1" fmla="val 16200000"/>
                <a:gd name="adj2" fmla="val 375909"/>
              </a:avLst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 flipH="1" flipV="1">
              <a:off x="755470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12_And Propel Global Causes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37094"/>
      </p:ext>
    </p:extLst>
  </p:cSld>
  <p:clrMapOvr>
    <a:masterClrMapping/>
  </p:clrMapOvr>
  <p:transition spd="slow"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4.81481E-6 L -0.25 0.07847 " pathEditMode="relative" rAng="0" ptsTypes="AA" p14:bounceEnd="40000">
                                          <p:cBhvr>
                                            <p:cTn id="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3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accel="71667" decel="28333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4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2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9" grpId="0" animBg="1" autoUpdateAnimBg="0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4.81481E-6 L -0.25 0.07847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3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accel="71667" decel="28333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4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2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9" grpId="0" animBg="1" autoUpdateAnimBg="0"/>
          <p:bldP spid="19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29966" y="1359833"/>
            <a:ext cx="7376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Quantas línguas existem no mundo?</a:t>
            </a:r>
            <a:endParaRPr lang="pt-BR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99339" y="2084655"/>
            <a:ext cx="76977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7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7105 línguas vivas</a:t>
            </a:r>
            <a:endParaRPr lang="pt-BR" sz="72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NP_FORUM_TELES-SAÚDE_2014_Apresentação-pptx_4;3px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14233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9458" y="1116373"/>
            <a:ext cx="4495141" cy="452431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OPOR</a:t>
            </a:r>
            <a:br>
              <a:rPr lang="en-US" sz="9600" b="1" kern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9600" b="1" kern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TUNI</a:t>
            </a:r>
            <a:br>
              <a:rPr lang="en-US" sz="9600" b="1" kern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9600" b="1" kern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DADES</a:t>
            </a:r>
            <a:endParaRPr lang="en-US" sz="9600" b="1" kern="600" dirty="0">
              <a:solidFill>
                <a:schemeClr val="tx2">
                  <a:lumMod val="50000"/>
                </a:schemeClr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223830" y="5232080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399" y="4216400"/>
            <a:ext cx="2247900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0845" y="2046559"/>
            <a:ext cx="2140971" cy="4924649"/>
            <a:chOff x="1036318" y="1802726"/>
            <a:chExt cx="2140971" cy="4924649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22729">
              <a:off x="2024764" y="1802726"/>
              <a:ext cx="1152525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66694" y="1946713"/>
            <a:ext cx="1200150" cy="4628255"/>
            <a:chOff x="1662774" y="1720289"/>
            <a:chExt cx="1200150" cy="4628255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25343">
              <a:off x="1662774" y="1720289"/>
              <a:ext cx="1200150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5" name="14_Along the Way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090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447800" cy="198120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457200" cy="838200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1219200" cy="2209800"/>
          </a:xfrm>
          <a:prstGeom prst="rect">
            <a:avLst/>
          </a:prstGeom>
        </p:spPr>
      </p:pic>
      <p:pic>
        <p:nvPicPr>
          <p:cNvPr id="28" name="Picture 27" descr="RNP_FORUM_TELES-SAÚDE_2014_Apresentação-pptx_4;3px-0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142334" cy="6858000"/>
          </a:xfrm>
          <a:prstGeom prst="rect">
            <a:avLst/>
          </a:prstGeom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22" y="335189"/>
            <a:ext cx="1806575" cy="1558925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4981575"/>
            <a:ext cx="1149350" cy="1314450"/>
          </a:xfrm>
          <a:prstGeom prst="rect">
            <a:avLst/>
          </a:prstGeom>
        </p:spPr>
      </p:pic>
      <p:pic>
        <p:nvPicPr>
          <p:cNvPr id="48" name="Picture 2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066" y="457427"/>
            <a:ext cx="901700" cy="131445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265238" y="2235200"/>
            <a:ext cx="1755775" cy="1754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151" y="2328446"/>
            <a:ext cx="3249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TRABALHAR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320" y="2855159"/>
            <a:ext cx="1723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1487" y="3784190"/>
            <a:ext cx="33201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800" b="1" kern="0" dirty="0" smtClean="0">
                <a:solidFill>
                  <a:srgbClr val="C00000">
                    <a:alpha val="88000"/>
                  </a:srgbClr>
                </a:solidFill>
                <a:latin typeface="Arial" pitchFamily="34" charset="0"/>
                <a:cs typeface="Arial" pitchFamily="34" charset="0"/>
              </a:rPr>
              <a:t>REDE</a:t>
            </a:r>
            <a:endParaRPr lang="en-US" sz="8800" b="1" kern="0" dirty="0">
              <a:solidFill>
                <a:srgbClr val="C00000">
                  <a:alpha val="88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0791" y="2160033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27" name="77 Rule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39200" y="7124700"/>
            <a:ext cx="304800" cy="304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24100" y="3987480"/>
            <a:ext cx="133350" cy="1066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044146" y="1651002"/>
            <a:ext cx="646112" cy="11356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85800" y="1771877"/>
            <a:ext cx="579438" cy="108192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2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043" y="5230740"/>
            <a:ext cx="9017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4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ço Reservado para Texto 43"/>
          <p:cNvSpPr>
            <a:spLocks noGrp="1"/>
          </p:cNvSpPr>
          <p:nvPr>
            <p:ph type="body" sz="quarter" idx="20"/>
          </p:nvPr>
        </p:nvSpPr>
        <p:spPr>
          <a:xfrm>
            <a:off x="429128" y="3737185"/>
            <a:ext cx="4070302" cy="490651"/>
          </a:xfrm>
        </p:spPr>
        <p:txBody>
          <a:bodyPr/>
          <a:lstStyle/>
          <a:p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Rede ePORTUGUÊSe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Espaço Reservado para Texto 44"/>
          <p:cNvSpPr>
            <a:spLocks noGrp="1"/>
          </p:cNvSpPr>
          <p:nvPr>
            <p:ph type="body" sz="quarter" idx="21"/>
          </p:nvPr>
        </p:nvSpPr>
        <p:spPr>
          <a:xfrm>
            <a:off x="443642" y="4227835"/>
            <a:ext cx="3838074" cy="45228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eportuguese@who.int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Espaço Reservado para Texto 45"/>
          <p:cNvSpPr>
            <a:spLocks noGrp="1"/>
          </p:cNvSpPr>
          <p:nvPr>
            <p:ph type="body" sz="quarter" idx="22"/>
          </p:nvPr>
        </p:nvSpPr>
        <p:spPr>
          <a:xfrm>
            <a:off x="240446" y="4716154"/>
            <a:ext cx="4737954" cy="538019"/>
          </a:xfrm>
        </p:spPr>
        <p:txBody>
          <a:bodyPr/>
          <a:lstStyle/>
          <a:p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www.who.int/eportuguese/pt</a:t>
            </a:r>
            <a:endParaRPr 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0310" y="2157771"/>
            <a:ext cx="3110247" cy="311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7"/>
          <a:stretch/>
        </p:blipFill>
        <p:spPr bwMode="auto">
          <a:xfrm>
            <a:off x="5085800" y="701071"/>
            <a:ext cx="3595190" cy="6355705"/>
          </a:xfrm>
          <a:prstGeom prst="rect">
            <a:avLst/>
          </a:prstGeom>
          <a:effectLst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 rot="20654171">
            <a:off x="744568" y="1539124"/>
            <a:ext cx="4472824" cy="40318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Sexta </a:t>
            </a:r>
            <a: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língua mais falada do mundo</a:t>
            </a:r>
          </a:p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Terceira língua mais falada no hemisfério ocidental</a:t>
            </a:r>
          </a:p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língua mais falada no hemisfério sul</a:t>
            </a:r>
            <a:endParaRPr lang="pt-BR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648" y="1936921"/>
            <a:ext cx="248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PORTUGUÊS</a:t>
            </a:r>
            <a:endParaRPr lang="pt-B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7"/>
          <a:stretch/>
        </p:blipFill>
        <p:spPr bwMode="auto">
          <a:xfrm>
            <a:off x="5085800" y="701071"/>
            <a:ext cx="3595190" cy="6355705"/>
          </a:xfrm>
          <a:prstGeom prst="rect">
            <a:avLst/>
          </a:prstGeom>
          <a:effectLst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6648" y="1936921"/>
            <a:ext cx="248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PORTUGUÊS</a:t>
            </a:r>
            <a:endParaRPr lang="pt-B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 rot="20654171">
            <a:off x="744568" y="1508346"/>
            <a:ext cx="4472824" cy="40934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é um idioma de trabalho ou comércio</a:t>
            </a:r>
          </a:p>
          <a:p>
            <a:pPr algn="ctr">
              <a:spcBef>
                <a:spcPct val="50000"/>
              </a:spcBef>
            </a:pPr>
            <a:r>
              <a:rPr lang="pt-BR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é um dos idiomas das Nações Unidas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248"/>
            <a:ext cx="1353027" cy="11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6439" y="389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dirty="0">
                <a:solidFill>
                  <a:srgbClr val="C00000"/>
                </a:solidFill>
              </a:rPr>
              <a:t>Rede ePORTUGUÊSe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922" y="1197314"/>
            <a:ext cx="858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A maioria da informação circula em idiomas diferentes da língua local</a:t>
            </a:r>
          </a:p>
        </p:txBody>
      </p:sp>
      <p:sp>
        <p:nvSpPr>
          <p:cNvPr id="9" name="Rectangle 8"/>
          <p:cNvSpPr/>
          <p:nvPr/>
        </p:nvSpPr>
        <p:spPr>
          <a:xfrm>
            <a:off x="227922" y="2191474"/>
            <a:ext cx="8808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A informação dificilmente alcança os profissionais de saúde nos países em desenvolvimento</a:t>
            </a:r>
            <a:endParaRPr lang="pt-BR" altLang="zh-CN" sz="3000" b="1" dirty="0">
              <a:solidFill>
                <a:schemeClr val="tx2"/>
              </a:solidFill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922" y="3940362"/>
            <a:ext cx="8808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A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informação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em saúde deve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ser confiável e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os profissionais devem </a:t>
            </a: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compreender o sentido</a:t>
            </a:r>
            <a:endParaRPr lang="pt-BR" altLang="zh-CN" sz="2800" b="1" dirty="0">
              <a:solidFill>
                <a:schemeClr val="tx2"/>
              </a:solidFill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7922" y="5058002"/>
            <a:ext cx="858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Importante fortalecer ações que transformem a informação em conhecimento e prática</a:t>
            </a:r>
            <a:endParaRPr lang="pt-BR" altLang="zh-CN" sz="2800" b="1" dirty="0">
              <a:solidFill>
                <a:schemeClr val="tx2"/>
              </a:solidFill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7922" y="3256315"/>
            <a:ext cx="8468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t-BR" altLang="zh-CN" sz="2800" b="1" dirty="0" smtClean="0">
                <a:solidFill>
                  <a:schemeClr val="tx2"/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Requisição dos países de língua portuguesa da África</a:t>
            </a:r>
            <a:endParaRPr lang="pt-BR" altLang="zh-CN" sz="2800" b="1" dirty="0">
              <a:solidFill>
                <a:schemeClr val="tx2"/>
              </a:solidFill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188925">
            <a:off x="1137588" y="3008404"/>
            <a:ext cx="664916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GLOBALIZAÇÃO</a:t>
            </a:r>
            <a:endParaRPr lang="pt-B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5486" cy="5240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01" y="2442754"/>
            <a:ext cx="6765899" cy="44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NP_FORUM_TELES-SAÚDE_2014_Apresentação-pptx_4;3px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3703" cy="513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31" y="2076994"/>
            <a:ext cx="6378869" cy="47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indent="0" algn="l">
          <a:buNone/>
          <a:defRPr sz="1600" dirty="0" smtClean="0">
            <a:solidFill>
              <a:srgbClr val="2A2A28"/>
            </a:solidFill>
            <a:latin typeface="Myriad Pro"/>
            <a:cs typeface="Myriad Pro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1246</Words>
  <Application>Microsoft Office PowerPoint</Application>
  <PresentationFormat>On-screen Show (4:3)</PresentationFormat>
  <Paragraphs>336</Paragraphs>
  <Slides>42</Slides>
  <Notes>26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K360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 consectetuer adipiscing elit.</dc:title>
  <dc:creator>Ronan Verling</dc:creator>
  <cp:lastModifiedBy>UNGERER, Regina</cp:lastModifiedBy>
  <cp:revision>77</cp:revision>
  <dcterms:created xsi:type="dcterms:W3CDTF">2013-08-06T19:40:36Z</dcterms:created>
  <dcterms:modified xsi:type="dcterms:W3CDTF">2014-09-03T15:04:13Z</dcterms:modified>
</cp:coreProperties>
</file>